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96" r:id="rId4"/>
  </p:sldMasterIdLst>
  <p:notesMasterIdLst>
    <p:notesMasterId r:id="rId41"/>
  </p:notesMasterIdLst>
  <p:sldIdLst>
    <p:sldId id="285" r:id="rId5"/>
    <p:sldId id="289" r:id="rId6"/>
    <p:sldId id="290" r:id="rId7"/>
    <p:sldId id="295" r:id="rId8"/>
    <p:sldId id="322" r:id="rId9"/>
    <p:sldId id="321" r:id="rId10"/>
    <p:sldId id="294" r:id="rId11"/>
    <p:sldId id="291" r:id="rId12"/>
    <p:sldId id="292" r:id="rId13"/>
    <p:sldId id="298" r:id="rId14"/>
    <p:sldId id="299" r:id="rId15"/>
    <p:sldId id="300" r:id="rId16"/>
    <p:sldId id="307" r:id="rId17"/>
    <p:sldId id="308" r:id="rId18"/>
    <p:sldId id="323" r:id="rId19"/>
    <p:sldId id="324" r:id="rId20"/>
    <p:sldId id="325" r:id="rId21"/>
    <p:sldId id="301" r:id="rId22"/>
    <p:sldId id="302" r:id="rId23"/>
    <p:sldId id="303" r:id="rId24"/>
    <p:sldId id="293" r:id="rId25"/>
    <p:sldId id="306" r:id="rId26"/>
    <p:sldId id="309" r:id="rId27"/>
    <p:sldId id="310" r:id="rId28"/>
    <p:sldId id="311" r:id="rId29"/>
    <p:sldId id="312" r:id="rId30"/>
    <p:sldId id="313" r:id="rId31"/>
    <p:sldId id="314" r:id="rId32"/>
    <p:sldId id="315" r:id="rId33"/>
    <p:sldId id="316" r:id="rId34"/>
    <p:sldId id="304" r:id="rId35"/>
    <p:sldId id="318" r:id="rId36"/>
    <p:sldId id="319" r:id="rId37"/>
    <p:sldId id="320" r:id="rId38"/>
    <p:sldId id="327" r:id="rId39"/>
    <p:sldId id="326"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62" d="100"/>
          <a:sy n="62" d="100"/>
        </p:scale>
        <p:origin x="9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938646-CEA8-41F9-BD9F-D1FA107D99CC}" type="datetimeFigureOut">
              <a:rPr lang="en-US" smtClean="0"/>
              <a:t>11/7/2019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B040C8-62D2-4EA7-B200-D3B8C06AAFD8}" type="slidenum">
              <a:rPr lang="en-US" smtClean="0"/>
              <a:t>‹#›</a:t>
            </a:fld>
            <a:endParaRPr lang="en-US"/>
          </a:p>
        </p:txBody>
      </p:sp>
    </p:spTree>
    <p:extLst>
      <p:ext uri="{BB962C8B-B14F-4D97-AF65-F5344CB8AC3E}">
        <p14:creationId xmlns:p14="http://schemas.microsoft.com/office/powerpoint/2010/main" val="2483067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24E39389-D342-42C9-A280-8ADE336DA885}" type="datetime1">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B5ED82-9221-4209-9FC6-897FECC94D85}"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695C5F-8991-4788-8021-97F7E97CAA77}"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80732C-99B6-468D-8E86-54127C661C29}" type="datetime1">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66096AA6-1553-455E-A701-5DB89675312A}" type="datetime1">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2A427D05-0AAA-4191-8602-39A011BE220C}" type="datetime1">
              <a:rPr lang="en-US" smtClean="0"/>
              <a:t>11/7/2019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669B8012-90E5-4BF2-B13D-6DEC2EE5E086}" type="datetime1">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D562E2D-C320-4C5E-98F1-D60DBA71A352}" type="datetime1">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06C99D-E4E2-4DDF-8629-131208CB18B0}" type="datetime1">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EB420CF4-5FC9-46F3-B596-BE1F927BA2F1}" type="datetime1">
              <a:rPr lang="en-US" smtClean="0"/>
              <a:t>11/7/2019</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F1ABFC0-89FE-4355-9E74-11DC57FEA97E}" type="datetime1">
              <a:rPr lang="en-US" smtClean="0"/>
              <a:t>11/7/2019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9B8B6D2-5532-4B59-9C5A-AB106F128946}" type="datetime1">
              <a:rPr lang="en-US" smtClean="0"/>
              <a:t>11/7/2019</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ldsillars@phc.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294BE9-2FF4-4DF3-9C22-3773E02428DE}"/>
              </a:ext>
            </a:extLst>
          </p:cNvPr>
          <p:cNvPicPr>
            <a:picLocks noChangeAspect="1"/>
          </p:cNvPicPr>
          <p:nvPr/>
        </p:nvPicPr>
        <p:blipFill>
          <a:blip r:embed="rId2"/>
          <a:stretch>
            <a:fillRect/>
          </a:stretch>
        </p:blipFill>
        <p:spPr>
          <a:xfrm>
            <a:off x="864971" y="0"/>
            <a:ext cx="10242601" cy="6858000"/>
          </a:xfrm>
          <a:prstGeom prst="rect">
            <a:avLst/>
          </a:prstGeom>
        </p:spPr>
      </p:pic>
      <p:sp>
        <p:nvSpPr>
          <p:cNvPr id="2" name="Title 1">
            <a:extLst>
              <a:ext uri="{FF2B5EF4-FFF2-40B4-BE49-F238E27FC236}">
                <a16:creationId xmlns:a16="http://schemas.microsoft.com/office/drawing/2014/main" id="{646D0423-92ED-41A8-B13E-ED2A99FC380C}"/>
              </a:ext>
            </a:extLst>
          </p:cNvPr>
          <p:cNvSpPr>
            <a:spLocks noGrp="1"/>
          </p:cNvSpPr>
          <p:nvPr>
            <p:ph type="ctrTitle"/>
          </p:nvPr>
        </p:nvSpPr>
        <p:spPr>
          <a:xfrm>
            <a:off x="1600200" y="2386744"/>
            <a:ext cx="8991600" cy="1645920"/>
          </a:xfrm>
          <a:solidFill>
            <a:schemeClr val="bg1">
              <a:alpha val="60000"/>
            </a:schemeClr>
          </a:solidFill>
          <a:ln w="38100" cap="sq">
            <a:solidFill>
              <a:schemeClr val="tx1"/>
            </a:solidFill>
            <a:miter lim="800000"/>
          </a:ln>
        </p:spPr>
        <p:txBody>
          <a:bodyPr anchor="ctr">
            <a:normAutofit/>
          </a:bodyPr>
          <a:lstStyle/>
          <a:p>
            <a:r>
              <a:rPr lang="en-US" dirty="0">
                <a:solidFill>
                  <a:schemeClr val="tx1"/>
                </a:solidFill>
              </a:rPr>
              <a:t>On writing well</a:t>
            </a:r>
          </a:p>
        </p:txBody>
      </p:sp>
      <p:sp>
        <p:nvSpPr>
          <p:cNvPr id="3" name="Subtitle 2">
            <a:extLst>
              <a:ext uri="{FF2B5EF4-FFF2-40B4-BE49-F238E27FC236}">
                <a16:creationId xmlns:a16="http://schemas.microsoft.com/office/drawing/2014/main" id="{74B4D8F8-4E82-4BDB-B682-C4008F4B24EF}"/>
              </a:ext>
            </a:extLst>
          </p:cNvPr>
          <p:cNvSpPr>
            <a:spLocks noGrp="1"/>
          </p:cNvSpPr>
          <p:nvPr>
            <p:ph type="subTitle" idx="1"/>
          </p:nvPr>
        </p:nvSpPr>
        <p:spPr>
          <a:xfrm>
            <a:off x="2695194" y="4266879"/>
            <a:ext cx="6801612" cy="1780032"/>
          </a:xfrm>
        </p:spPr>
        <p:txBody>
          <a:bodyPr>
            <a:normAutofit fontScale="92500" lnSpcReduction="20000"/>
          </a:bodyPr>
          <a:lstStyle/>
          <a:p>
            <a:r>
              <a:rPr lang="en-US" dirty="0">
                <a:solidFill>
                  <a:srgbClr val="FFFFFF"/>
                </a:solidFill>
              </a:rPr>
              <a:t>Classic Principles for Clear, Concise Prose</a:t>
            </a:r>
          </a:p>
          <a:p>
            <a:endParaRPr lang="en-US" dirty="0">
              <a:solidFill>
                <a:srgbClr val="FFFFFF"/>
              </a:solidFill>
            </a:endParaRPr>
          </a:p>
          <a:p>
            <a:r>
              <a:rPr lang="en-US" dirty="0">
                <a:solidFill>
                  <a:srgbClr val="FFFFFF"/>
                </a:solidFill>
              </a:rPr>
              <a:t>By Dr. Les Sillars</a:t>
            </a:r>
          </a:p>
          <a:p>
            <a:r>
              <a:rPr lang="en-US" dirty="0">
                <a:solidFill>
                  <a:srgbClr val="FFFFFF"/>
                </a:solidFill>
              </a:rPr>
              <a:t>Professor of Journalism and Associate Dean of Academics</a:t>
            </a:r>
          </a:p>
          <a:p>
            <a:r>
              <a:rPr lang="en-US" dirty="0">
                <a:solidFill>
                  <a:srgbClr val="FFFFFF"/>
                </a:solidFill>
              </a:rPr>
              <a:t>Patrick Henry College</a:t>
            </a:r>
          </a:p>
        </p:txBody>
      </p:sp>
    </p:spTree>
    <p:extLst>
      <p:ext uri="{BB962C8B-B14F-4D97-AF65-F5344CB8AC3E}">
        <p14:creationId xmlns:p14="http://schemas.microsoft.com/office/powerpoint/2010/main" val="2401068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4901184" y="1414272"/>
            <a:ext cx="7181088" cy="2062103"/>
          </a:xfrm>
          <a:prstGeom prst="rect">
            <a:avLst/>
          </a:prstGeom>
          <a:noFill/>
        </p:spPr>
        <p:txBody>
          <a:bodyPr wrap="square" rtlCol="0">
            <a:spAutoFit/>
          </a:bodyPr>
          <a:lstStyle/>
          <a:p>
            <a:pPr algn="ctr"/>
            <a:r>
              <a:rPr lang="en-US" sz="3200" dirty="0"/>
              <a:t>The boy was big.</a:t>
            </a:r>
          </a:p>
          <a:p>
            <a:pPr algn="ctr"/>
            <a:r>
              <a:rPr lang="en-US" sz="3200" dirty="0"/>
              <a:t>The ball was round and white.</a:t>
            </a:r>
          </a:p>
          <a:p>
            <a:pPr algn="ctr"/>
            <a:r>
              <a:rPr lang="en-US" sz="3200" dirty="0"/>
              <a:t>The ball was hit by the boy.</a:t>
            </a:r>
          </a:p>
          <a:p>
            <a:pPr algn="ctr"/>
            <a:r>
              <a:rPr lang="en-US" sz="3200" dirty="0"/>
              <a:t>The ball went a long way.</a:t>
            </a:r>
          </a:p>
        </p:txBody>
      </p:sp>
      <p:sp>
        <p:nvSpPr>
          <p:cNvPr id="7" name="TextBox 6">
            <a:extLst>
              <a:ext uri="{FF2B5EF4-FFF2-40B4-BE49-F238E27FC236}">
                <a16:creationId xmlns:a16="http://schemas.microsoft.com/office/drawing/2014/main" id="{71B4E67B-2A1C-42FB-8B13-5EE32FB62C80}"/>
              </a:ext>
            </a:extLst>
          </p:cNvPr>
          <p:cNvSpPr txBox="1"/>
          <p:nvPr/>
        </p:nvSpPr>
        <p:spPr>
          <a:xfrm>
            <a:off x="4880803" y="4551634"/>
            <a:ext cx="7221849" cy="615553"/>
          </a:xfrm>
          <a:prstGeom prst="rect">
            <a:avLst/>
          </a:prstGeom>
          <a:noFill/>
        </p:spPr>
        <p:txBody>
          <a:bodyPr wrap="none" rtlCol="0">
            <a:spAutoFit/>
          </a:bodyPr>
          <a:lstStyle/>
          <a:p>
            <a:r>
              <a:rPr lang="en-US" sz="3400" dirty="0">
                <a:latin typeface="Baskerville Old Face" panose="02020602080505020303" pitchFamily="18" charset="0"/>
              </a:rPr>
              <a:t>The big boy hit the white ball a long way.</a:t>
            </a:r>
          </a:p>
        </p:txBody>
      </p:sp>
    </p:spTree>
    <p:extLst>
      <p:ext uri="{BB962C8B-B14F-4D97-AF65-F5344CB8AC3E}">
        <p14:creationId xmlns:p14="http://schemas.microsoft.com/office/powerpoint/2010/main" val="2422072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4901184" y="1414272"/>
            <a:ext cx="7181088" cy="2062103"/>
          </a:xfrm>
          <a:prstGeom prst="rect">
            <a:avLst/>
          </a:prstGeom>
          <a:noFill/>
        </p:spPr>
        <p:txBody>
          <a:bodyPr wrap="square" rtlCol="0">
            <a:spAutoFit/>
          </a:bodyPr>
          <a:lstStyle/>
          <a:p>
            <a:pPr algn="ctr"/>
            <a:r>
              <a:rPr lang="en-US" sz="3200" dirty="0"/>
              <a:t>The boy was big.</a:t>
            </a:r>
          </a:p>
          <a:p>
            <a:pPr algn="ctr"/>
            <a:r>
              <a:rPr lang="en-US" sz="3200" dirty="0"/>
              <a:t>The ball was round and white.</a:t>
            </a:r>
          </a:p>
          <a:p>
            <a:pPr algn="ctr"/>
            <a:r>
              <a:rPr lang="en-US" sz="3200" dirty="0"/>
              <a:t>The ball was hit by the boy.</a:t>
            </a:r>
          </a:p>
          <a:p>
            <a:pPr algn="ctr"/>
            <a:r>
              <a:rPr lang="en-US" sz="3200" dirty="0"/>
              <a:t>The ball went a long way.</a:t>
            </a:r>
          </a:p>
        </p:txBody>
      </p:sp>
      <p:sp>
        <p:nvSpPr>
          <p:cNvPr id="4" name="TextBox 3">
            <a:extLst>
              <a:ext uri="{FF2B5EF4-FFF2-40B4-BE49-F238E27FC236}">
                <a16:creationId xmlns:a16="http://schemas.microsoft.com/office/drawing/2014/main" id="{8784495F-A2A7-42DE-B861-1393669C4608}"/>
              </a:ext>
            </a:extLst>
          </p:cNvPr>
          <p:cNvSpPr txBox="1"/>
          <p:nvPr/>
        </p:nvSpPr>
        <p:spPr>
          <a:xfrm>
            <a:off x="6045191" y="3833622"/>
            <a:ext cx="4893071" cy="523220"/>
          </a:xfrm>
          <a:prstGeom prst="rect">
            <a:avLst/>
          </a:prstGeom>
          <a:noFill/>
        </p:spPr>
        <p:txBody>
          <a:bodyPr wrap="none" rtlCol="0">
            <a:spAutoFit/>
          </a:bodyPr>
          <a:lstStyle/>
          <a:p>
            <a:r>
              <a:rPr lang="en-US" sz="2800" i="1" dirty="0"/>
              <a:t>How did we get from here to here?</a:t>
            </a:r>
          </a:p>
        </p:txBody>
      </p:sp>
      <p:sp>
        <p:nvSpPr>
          <p:cNvPr id="5" name="Arrow: Down 4">
            <a:extLst>
              <a:ext uri="{FF2B5EF4-FFF2-40B4-BE49-F238E27FC236}">
                <a16:creationId xmlns:a16="http://schemas.microsoft.com/office/drawing/2014/main" id="{64DE35BE-B0A7-47A5-B8F1-4A6CE257F51F}"/>
              </a:ext>
            </a:extLst>
          </p:cNvPr>
          <p:cNvSpPr/>
          <p:nvPr/>
        </p:nvSpPr>
        <p:spPr>
          <a:xfrm rot="10800000">
            <a:off x="9219194" y="3391478"/>
            <a:ext cx="252984" cy="5232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5DFC6AF1-2E6B-49A2-A751-720245CD54B6}"/>
              </a:ext>
            </a:extLst>
          </p:cNvPr>
          <p:cNvSpPr/>
          <p:nvPr/>
        </p:nvSpPr>
        <p:spPr>
          <a:xfrm>
            <a:off x="10235257" y="4303618"/>
            <a:ext cx="252984" cy="5232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65D218D-0EE4-4955-A38B-5859AEBCF989}"/>
              </a:ext>
            </a:extLst>
          </p:cNvPr>
          <p:cNvSpPr txBox="1"/>
          <p:nvPr/>
        </p:nvSpPr>
        <p:spPr>
          <a:xfrm>
            <a:off x="4880803" y="4744916"/>
            <a:ext cx="7221849" cy="615553"/>
          </a:xfrm>
          <a:prstGeom prst="rect">
            <a:avLst/>
          </a:prstGeom>
          <a:noFill/>
        </p:spPr>
        <p:txBody>
          <a:bodyPr wrap="none" rtlCol="0">
            <a:spAutoFit/>
          </a:bodyPr>
          <a:lstStyle/>
          <a:p>
            <a:r>
              <a:rPr lang="en-US" sz="3400" dirty="0">
                <a:latin typeface="Baskerville Old Face" panose="02020602080505020303" pitchFamily="18" charset="0"/>
              </a:rPr>
              <a:t>The big boy hit the white ball a long way.</a:t>
            </a:r>
          </a:p>
        </p:txBody>
      </p:sp>
    </p:spTree>
    <p:extLst>
      <p:ext uri="{BB962C8B-B14F-4D97-AF65-F5344CB8AC3E}">
        <p14:creationId xmlns:p14="http://schemas.microsoft.com/office/powerpoint/2010/main" val="1812382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4901184" y="1414272"/>
            <a:ext cx="7181088" cy="2062103"/>
          </a:xfrm>
          <a:prstGeom prst="rect">
            <a:avLst/>
          </a:prstGeom>
          <a:noFill/>
        </p:spPr>
        <p:txBody>
          <a:bodyPr wrap="square" rtlCol="0">
            <a:spAutoFit/>
          </a:bodyPr>
          <a:lstStyle/>
          <a:p>
            <a:pPr algn="ctr"/>
            <a:r>
              <a:rPr lang="en-US" sz="3200" dirty="0"/>
              <a:t>The boy was big.</a:t>
            </a:r>
          </a:p>
          <a:p>
            <a:pPr algn="ctr"/>
            <a:r>
              <a:rPr lang="en-US" sz="3200" dirty="0"/>
              <a:t>The ball was round and white.</a:t>
            </a:r>
          </a:p>
          <a:p>
            <a:pPr algn="ctr"/>
            <a:r>
              <a:rPr lang="en-US" sz="3200" dirty="0"/>
              <a:t>The ball was </a:t>
            </a:r>
            <a:r>
              <a:rPr lang="en-US" sz="3200" dirty="0">
                <a:highlight>
                  <a:srgbClr val="FF0000"/>
                </a:highlight>
              </a:rPr>
              <a:t>hit</a:t>
            </a:r>
            <a:r>
              <a:rPr lang="en-US" sz="3200" dirty="0"/>
              <a:t> by the boy.</a:t>
            </a:r>
          </a:p>
          <a:p>
            <a:pPr algn="ctr"/>
            <a:r>
              <a:rPr lang="en-US" sz="3200" dirty="0"/>
              <a:t>The ball went a long way.</a:t>
            </a:r>
          </a:p>
        </p:txBody>
      </p:sp>
      <p:sp>
        <p:nvSpPr>
          <p:cNvPr id="4" name="TextBox 3">
            <a:extLst>
              <a:ext uri="{FF2B5EF4-FFF2-40B4-BE49-F238E27FC236}">
                <a16:creationId xmlns:a16="http://schemas.microsoft.com/office/drawing/2014/main" id="{2687ACD3-9875-4CB5-AAB9-93AA80DD8441}"/>
              </a:ext>
            </a:extLst>
          </p:cNvPr>
          <p:cNvSpPr txBox="1"/>
          <p:nvPr/>
        </p:nvSpPr>
        <p:spPr>
          <a:xfrm>
            <a:off x="5513826" y="4426059"/>
            <a:ext cx="6089916" cy="1815882"/>
          </a:xfrm>
          <a:prstGeom prst="rect">
            <a:avLst/>
          </a:prstGeom>
          <a:noFill/>
        </p:spPr>
        <p:txBody>
          <a:bodyPr wrap="square" rtlCol="0">
            <a:spAutoFit/>
          </a:bodyPr>
          <a:lstStyle/>
          <a:p>
            <a:pPr marL="514350" indent="-514350">
              <a:buAutoNum type="arabicPeriod"/>
            </a:pPr>
            <a:r>
              <a:rPr lang="en-US" sz="2800" dirty="0"/>
              <a:t>Recast sentences to avoid </a:t>
            </a:r>
            <a:r>
              <a:rPr lang="en-US" sz="2800" i="1" dirty="0">
                <a:latin typeface="Arial Black" panose="020B0A04020102020204" pitchFamily="34" charset="0"/>
              </a:rPr>
              <a:t>unnecessary</a:t>
            </a:r>
          </a:p>
          <a:p>
            <a:pPr lvl="1"/>
            <a:r>
              <a:rPr lang="en-US" sz="2800" dirty="0"/>
              <a:t>uses of the verb “to be”; focus on the main verb.</a:t>
            </a:r>
          </a:p>
        </p:txBody>
      </p:sp>
      <p:sp>
        <p:nvSpPr>
          <p:cNvPr id="6" name="Oval 5">
            <a:extLst>
              <a:ext uri="{FF2B5EF4-FFF2-40B4-BE49-F238E27FC236}">
                <a16:creationId xmlns:a16="http://schemas.microsoft.com/office/drawing/2014/main" id="{F1A40D4C-65D1-4124-9564-3C99FC2641DB}"/>
              </a:ext>
            </a:extLst>
          </p:cNvPr>
          <p:cNvSpPr/>
          <p:nvPr/>
        </p:nvSpPr>
        <p:spPr>
          <a:xfrm>
            <a:off x="8558784" y="1524000"/>
            <a:ext cx="682752" cy="4632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DEE128AB-4C8F-4F76-919B-FFF83F4E0713}"/>
              </a:ext>
            </a:extLst>
          </p:cNvPr>
          <p:cNvSpPr/>
          <p:nvPr/>
        </p:nvSpPr>
        <p:spPr>
          <a:xfrm>
            <a:off x="7400544" y="2042988"/>
            <a:ext cx="694944" cy="4023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BAEBDEA-F60E-46FA-A943-9B8AA67D4ACF}"/>
              </a:ext>
            </a:extLst>
          </p:cNvPr>
          <p:cNvSpPr txBox="1"/>
          <p:nvPr/>
        </p:nvSpPr>
        <p:spPr>
          <a:xfrm>
            <a:off x="5505974" y="3489604"/>
            <a:ext cx="5971507" cy="523220"/>
          </a:xfrm>
          <a:prstGeom prst="rect">
            <a:avLst/>
          </a:prstGeom>
          <a:noFill/>
        </p:spPr>
        <p:txBody>
          <a:bodyPr wrap="none" rtlCol="0">
            <a:spAutoFit/>
          </a:bodyPr>
          <a:lstStyle/>
          <a:p>
            <a:r>
              <a:rPr lang="en-US" sz="2800" dirty="0">
                <a:latin typeface="Baskerville Old Face" panose="02020602080505020303" pitchFamily="18" charset="0"/>
              </a:rPr>
              <a:t>The big boy hit the white ball a long way.</a:t>
            </a:r>
          </a:p>
        </p:txBody>
      </p:sp>
    </p:spTree>
    <p:extLst>
      <p:ext uri="{BB962C8B-B14F-4D97-AF65-F5344CB8AC3E}">
        <p14:creationId xmlns:p14="http://schemas.microsoft.com/office/powerpoint/2010/main" val="2693438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4" name="TextBox 3">
            <a:extLst>
              <a:ext uri="{FF2B5EF4-FFF2-40B4-BE49-F238E27FC236}">
                <a16:creationId xmlns:a16="http://schemas.microsoft.com/office/drawing/2014/main" id="{2687ACD3-9875-4CB5-AAB9-93AA80DD8441}"/>
              </a:ext>
            </a:extLst>
          </p:cNvPr>
          <p:cNvSpPr txBox="1"/>
          <p:nvPr/>
        </p:nvSpPr>
        <p:spPr>
          <a:xfrm>
            <a:off x="5378189" y="865221"/>
            <a:ext cx="6089916" cy="3108543"/>
          </a:xfrm>
          <a:prstGeom prst="rect">
            <a:avLst/>
          </a:prstGeom>
          <a:noFill/>
        </p:spPr>
        <p:txBody>
          <a:bodyPr wrap="square" rtlCol="0">
            <a:spAutoFit/>
          </a:bodyPr>
          <a:lstStyle/>
          <a:p>
            <a:pPr marL="514350" indent="-514350">
              <a:buAutoNum type="arabicPeriod"/>
            </a:pPr>
            <a:r>
              <a:rPr lang="en-US" sz="2800" dirty="0"/>
              <a:t>Recast sentences to avoid </a:t>
            </a:r>
            <a:r>
              <a:rPr lang="en-US" sz="2800" i="1" dirty="0">
                <a:latin typeface="Arial Black" panose="020B0A04020102020204" pitchFamily="34" charset="0"/>
              </a:rPr>
              <a:t>unnecessary</a:t>
            </a:r>
          </a:p>
          <a:p>
            <a:pPr lvl="1"/>
            <a:r>
              <a:rPr lang="en-US" sz="2800" dirty="0"/>
              <a:t>uses of the verb “to be”; focus on the main verb.</a:t>
            </a:r>
          </a:p>
          <a:p>
            <a:pPr lvl="1"/>
            <a:endParaRPr lang="en-US" sz="2800" dirty="0"/>
          </a:p>
          <a:p>
            <a:pPr lvl="1"/>
            <a:r>
              <a:rPr lang="en-US" sz="2800" dirty="0"/>
              <a:t>There was a man who went to the store.</a:t>
            </a:r>
          </a:p>
        </p:txBody>
      </p:sp>
    </p:spTree>
    <p:extLst>
      <p:ext uri="{BB962C8B-B14F-4D97-AF65-F5344CB8AC3E}">
        <p14:creationId xmlns:p14="http://schemas.microsoft.com/office/powerpoint/2010/main" val="985772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4" name="TextBox 3">
            <a:extLst>
              <a:ext uri="{FF2B5EF4-FFF2-40B4-BE49-F238E27FC236}">
                <a16:creationId xmlns:a16="http://schemas.microsoft.com/office/drawing/2014/main" id="{2687ACD3-9875-4CB5-AAB9-93AA80DD8441}"/>
              </a:ext>
            </a:extLst>
          </p:cNvPr>
          <p:cNvSpPr txBox="1"/>
          <p:nvPr/>
        </p:nvSpPr>
        <p:spPr>
          <a:xfrm>
            <a:off x="5378189" y="865221"/>
            <a:ext cx="6089916" cy="3970318"/>
          </a:xfrm>
          <a:prstGeom prst="rect">
            <a:avLst/>
          </a:prstGeom>
          <a:noFill/>
        </p:spPr>
        <p:txBody>
          <a:bodyPr wrap="square" rtlCol="0">
            <a:spAutoFit/>
          </a:bodyPr>
          <a:lstStyle/>
          <a:p>
            <a:pPr marL="514350" indent="-514350">
              <a:buAutoNum type="arabicPeriod"/>
            </a:pPr>
            <a:r>
              <a:rPr lang="en-US" sz="2800" dirty="0"/>
              <a:t>Recast sentences to avoid </a:t>
            </a:r>
            <a:r>
              <a:rPr lang="en-US" sz="2800" i="1" dirty="0">
                <a:latin typeface="Arial Black" panose="020B0A04020102020204" pitchFamily="34" charset="0"/>
              </a:rPr>
              <a:t>unnecessary</a:t>
            </a:r>
          </a:p>
          <a:p>
            <a:pPr lvl="1"/>
            <a:r>
              <a:rPr lang="en-US" sz="2800" dirty="0"/>
              <a:t>uses of the verb “to be”; focus on the main verb.</a:t>
            </a:r>
          </a:p>
          <a:p>
            <a:pPr lvl="1"/>
            <a:endParaRPr lang="en-US" sz="2800" dirty="0"/>
          </a:p>
          <a:p>
            <a:pPr lvl="1"/>
            <a:r>
              <a:rPr lang="en-US" sz="2800" strike="sngStrike" dirty="0"/>
              <a:t>There was </a:t>
            </a:r>
            <a:r>
              <a:rPr lang="en-US" sz="2800" dirty="0"/>
              <a:t>a man </a:t>
            </a:r>
            <a:r>
              <a:rPr lang="en-US" sz="2800" strike="sngStrike" dirty="0"/>
              <a:t>who</a:t>
            </a:r>
            <a:r>
              <a:rPr lang="en-US" sz="2800" dirty="0"/>
              <a:t> went to the store.</a:t>
            </a:r>
          </a:p>
          <a:p>
            <a:pPr lvl="1"/>
            <a:endParaRPr lang="en-US" sz="2800" dirty="0"/>
          </a:p>
          <a:p>
            <a:pPr lvl="1"/>
            <a:r>
              <a:rPr lang="en-US" sz="2800" dirty="0"/>
              <a:t>A man went to the store.</a:t>
            </a:r>
          </a:p>
        </p:txBody>
      </p:sp>
    </p:spTree>
    <p:extLst>
      <p:ext uri="{BB962C8B-B14F-4D97-AF65-F5344CB8AC3E}">
        <p14:creationId xmlns:p14="http://schemas.microsoft.com/office/powerpoint/2010/main" val="3480874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4" name="TextBox 3">
            <a:extLst>
              <a:ext uri="{FF2B5EF4-FFF2-40B4-BE49-F238E27FC236}">
                <a16:creationId xmlns:a16="http://schemas.microsoft.com/office/drawing/2014/main" id="{2687ACD3-9875-4CB5-AAB9-93AA80DD8441}"/>
              </a:ext>
            </a:extLst>
          </p:cNvPr>
          <p:cNvSpPr txBox="1"/>
          <p:nvPr/>
        </p:nvSpPr>
        <p:spPr>
          <a:xfrm>
            <a:off x="5378189" y="296972"/>
            <a:ext cx="6089916" cy="954107"/>
          </a:xfrm>
          <a:prstGeom prst="rect">
            <a:avLst/>
          </a:prstGeom>
          <a:noFill/>
        </p:spPr>
        <p:txBody>
          <a:bodyPr wrap="square" rtlCol="0">
            <a:spAutoFit/>
          </a:bodyPr>
          <a:lstStyle/>
          <a:p>
            <a:pPr marL="514350" indent="-514350">
              <a:buAutoNum type="arabicPeriod"/>
            </a:pPr>
            <a:r>
              <a:rPr lang="en-US" sz="2800" dirty="0"/>
              <a:t>Recast sentences to avoid </a:t>
            </a:r>
            <a:r>
              <a:rPr lang="en-US" sz="2400" i="1" dirty="0">
                <a:latin typeface="Arial" panose="020B0604020202020204" pitchFamily="34" charset="0"/>
                <a:cs typeface="Arial" panose="020B0604020202020204" pitchFamily="34" charset="0"/>
              </a:rPr>
              <a:t>unnecessary </a:t>
            </a:r>
            <a:r>
              <a:rPr lang="en-US" sz="2800" dirty="0"/>
              <a:t>uses of the verb “to be”</a:t>
            </a:r>
          </a:p>
        </p:txBody>
      </p:sp>
      <p:sp>
        <p:nvSpPr>
          <p:cNvPr id="5" name="TextBox 4">
            <a:extLst>
              <a:ext uri="{FF2B5EF4-FFF2-40B4-BE49-F238E27FC236}">
                <a16:creationId xmlns:a16="http://schemas.microsoft.com/office/drawing/2014/main" id="{21EE6AA5-A09B-437B-925D-538D3B435200}"/>
              </a:ext>
            </a:extLst>
          </p:cNvPr>
          <p:cNvSpPr txBox="1"/>
          <p:nvPr/>
        </p:nvSpPr>
        <p:spPr>
          <a:xfrm>
            <a:off x="5378190" y="1443031"/>
            <a:ext cx="6089915" cy="4893647"/>
          </a:xfrm>
          <a:prstGeom prst="rect">
            <a:avLst/>
          </a:prstGeom>
          <a:noFill/>
        </p:spPr>
        <p:txBody>
          <a:bodyPr wrap="square" rtlCol="0">
            <a:spAutoFit/>
          </a:bodyPr>
          <a:lstStyle/>
          <a:p>
            <a:r>
              <a:rPr lang="en-US" sz="2400" dirty="0"/>
              <a:t>Ghosts and ghouls, superheroes and princesses, cute, little waddling pumpkins holding pumpkin shaped buckets almost as large as they are, this is the modern picture of suburban Halloween. American culture is divided about the topic of Halloween particularly in Christian circles. This is often because of the tenuous connection to Satan and other unholy and unsavory things. However, this is not the true historical context for </a:t>
            </a:r>
            <a:r>
              <a:rPr lang="en-US" sz="2400"/>
              <a:t>Halloween. Although </a:t>
            </a:r>
            <a:r>
              <a:rPr lang="en-US" sz="2400" dirty="0"/>
              <a:t>it is true that Halloween stems from pagan, specifically Celtic, traditions, it was not a celebration of death, but a celebration of life.</a:t>
            </a:r>
          </a:p>
        </p:txBody>
      </p:sp>
    </p:spTree>
    <p:extLst>
      <p:ext uri="{BB962C8B-B14F-4D97-AF65-F5344CB8AC3E}">
        <p14:creationId xmlns:p14="http://schemas.microsoft.com/office/powerpoint/2010/main" val="1677854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4" name="TextBox 3">
            <a:extLst>
              <a:ext uri="{FF2B5EF4-FFF2-40B4-BE49-F238E27FC236}">
                <a16:creationId xmlns:a16="http://schemas.microsoft.com/office/drawing/2014/main" id="{2687ACD3-9875-4CB5-AAB9-93AA80DD8441}"/>
              </a:ext>
            </a:extLst>
          </p:cNvPr>
          <p:cNvSpPr txBox="1"/>
          <p:nvPr/>
        </p:nvSpPr>
        <p:spPr>
          <a:xfrm>
            <a:off x="5378189" y="296972"/>
            <a:ext cx="6089916" cy="954107"/>
          </a:xfrm>
          <a:prstGeom prst="rect">
            <a:avLst/>
          </a:prstGeom>
          <a:noFill/>
        </p:spPr>
        <p:txBody>
          <a:bodyPr wrap="square" rtlCol="0">
            <a:spAutoFit/>
          </a:bodyPr>
          <a:lstStyle/>
          <a:p>
            <a:pPr marL="514350" indent="-514350">
              <a:buAutoNum type="arabicPeriod"/>
            </a:pPr>
            <a:r>
              <a:rPr lang="en-US" sz="2800" dirty="0"/>
              <a:t>Recast sentences to avoid </a:t>
            </a:r>
            <a:r>
              <a:rPr lang="en-US" sz="2400" i="1" dirty="0">
                <a:latin typeface="Arial" panose="020B0604020202020204" pitchFamily="34" charset="0"/>
                <a:cs typeface="Arial" panose="020B0604020202020204" pitchFamily="34" charset="0"/>
              </a:rPr>
              <a:t>unnecessary </a:t>
            </a:r>
            <a:r>
              <a:rPr lang="en-US" sz="2800" dirty="0"/>
              <a:t>uses of the verb “to be”</a:t>
            </a:r>
          </a:p>
        </p:txBody>
      </p:sp>
      <p:sp>
        <p:nvSpPr>
          <p:cNvPr id="5" name="TextBox 4">
            <a:extLst>
              <a:ext uri="{FF2B5EF4-FFF2-40B4-BE49-F238E27FC236}">
                <a16:creationId xmlns:a16="http://schemas.microsoft.com/office/drawing/2014/main" id="{21EE6AA5-A09B-437B-925D-538D3B435200}"/>
              </a:ext>
            </a:extLst>
          </p:cNvPr>
          <p:cNvSpPr txBox="1"/>
          <p:nvPr/>
        </p:nvSpPr>
        <p:spPr>
          <a:xfrm>
            <a:off x="5378190" y="1443031"/>
            <a:ext cx="6089915" cy="4893647"/>
          </a:xfrm>
          <a:prstGeom prst="rect">
            <a:avLst/>
          </a:prstGeom>
          <a:noFill/>
        </p:spPr>
        <p:txBody>
          <a:bodyPr wrap="square" rtlCol="0">
            <a:spAutoFit/>
          </a:bodyPr>
          <a:lstStyle/>
          <a:p>
            <a:r>
              <a:rPr lang="en-US" sz="2400" dirty="0"/>
              <a:t>Ghosts and ghouls, superheroes and princesses, cute, little waddling pumpkins holding pumpkin shaped buckets almost as large as they are, </a:t>
            </a:r>
            <a:r>
              <a:rPr lang="en-US" sz="2400" dirty="0">
                <a:highlight>
                  <a:srgbClr val="FFFF00"/>
                </a:highlight>
              </a:rPr>
              <a:t>this is</a:t>
            </a:r>
            <a:r>
              <a:rPr lang="en-US" sz="2400" dirty="0"/>
              <a:t> the modern picture of suburban Halloween. American culture </a:t>
            </a:r>
            <a:r>
              <a:rPr lang="en-US" sz="2400" dirty="0">
                <a:highlight>
                  <a:srgbClr val="FFFF00"/>
                </a:highlight>
              </a:rPr>
              <a:t>is </a:t>
            </a:r>
            <a:r>
              <a:rPr lang="en-US" sz="2400" dirty="0"/>
              <a:t>divided about the topic of Halloween particularly in Christian circles. </a:t>
            </a:r>
            <a:r>
              <a:rPr lang="en-US" sz="2400" dirty="0">
                <a:highlight>
                  <a:srgbClr val="FFFF00"/>
                </a:highlight>
              </a:rPr>
              <a:t>This is </a:t>
            </a:r>
            <a:r>
              <a:rPr lang="en-US" sz="2400" dirty="0"/>
              <a:t>often because of the tenuous connection to Satan and other unholy and unsavory things. However, </a:t>
            </a:r>
            <a:r>
              <a:rPr lang="en-US" sz="2400" dirty="0">
                <a:highlight>
                  <a:srgbClr val="FFFF00"/>
                </a:highlight>
              </a:rPr>
              <a:t>this is </a:t>
            </a:r>
            <a:r>
              <a:rPr lang="en-US" sz="2400" dirty="0"/>
              <a:t>not the true historical context for Halloween. Although </a:t>
            </a:r>
            <a:r>
              <a:rPr lang="en-US" sz="2400" dirty="0">
                <a:highlight>
                  <a:srgbClr val="FFFF00"/>
                </a:highlight>
              </a:rPr>
              <a:t>it is </a:t>
            </a:r>
            <a:r>
              <a:rPr lang="en-US" sz="2400" dirty="0"/>
              <a:t>true that Halloween stems from pagan, specifically Celtic, traditions, </a:t>
            </a:r>
            <a:r>
              <a:rPr lang="en-US" sz="2400" dirty="0">
                <a:highlight>
                  <a:srgbClr val="FFFF00"/>
                </a:highlight>
              </a:rPr>
              <a:t>it was</a:t>
            </a:r>
            <a:r>
              <a:rPr lang="en-US" sz="2400" dirty="0"/>
              <a:t> not a celebration of death, but a celebration of life.</a:t>
            </a:r>
          </a:p>
        </p:txBody>
      </p:sp>
    </p:spTree>
    <p:extLst>
      <p:ext uri="{BB962C8B-B14F-4D97-AF65-F5344CB8AC3E}">
        <p14:creationId xmlns:p14="http://schemas.microsoft.com/office/powerpoint/2010/main" val="2158212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4" name="TextBox 3">
            <a:extLst>
              <a:ext uri="{FF2B5EF4-FFF2-40B4-BE49-F238E27FC236}">
                <a16:creationId xmlns:a16="http://schemas.microsoft.com/office/drawing/2014/main" id="{2687ACD3-9875-4CB5-AAB9-93AA80DD8441}"/>
              </a:ext>
            </a:extLst>
          </p:cNvPr>
          <p:cNvSpPr txBox="1"/>
          <p:nvPr/>
        </p:nvSpPr>
        <p:spPr>
          <a:xfrm>
            <a:off x="5378189" y="296972"/>
            <a:ext cx="6089916" cy="954107"/>
          </a:xfrm>
          <a:prstGeom prst="rect">
            <a:avLst/>
          </a:prstGeom>
          <a:noFill/>
        </p:spPr>
        <p:txBody>
          <a:bodyPr wrap="square" rtlCol="0">
            <a:spAutoFit/>
          </a:bodyPr>
          <a:lstStyle/>
          <a:p>
            <a:pPr marL="514350" indent="-514350">
              <a:buAutoNum type="arabicPeriod"/>
            </a:pPr>
            <a:r>
              <a:rPr lang="en-US" sz="2800" dirty="0"/>
              <a:t>Recast sentences to avoid </a:t>
            </a:r>
            <a:r>
              <a:rPr lang="en-US" sz="2400" i="1" dirty="0">
                <a:latin typeface="Arial" panose="020B0604020202020204" pitchFamily="34" charset="0"/>
                <a:cs typeface="Arial" panose="020B0604020202020204" pitchFamily="34" charset="0"/>
              </a:rPr>
              <a:t>unnecessary </a:t>
            </a:r>
            <a:r>
              <a:rPr lang="en-US" sz="2800" dirty="0"/>
              <a:t>uses of the verb “to be”</a:t>
            </a:r>
          </a:p>
        </p:txBody>
      </p:sp>
      <p:sp>
        <p:nvSpPr>
          <p:cNvPr id="5" name="TextBox 4">
            <a:extLst>
              <a:ext uri="{FF2B5EF4-FFF2-40B4-BE49-F238E27FC236}">
                <a16:creationId xmlns:a16="http://schemas.microsoft.com/office/drawing/2014/main" id="{21EE6AA5-A09B-437B-925D-538D3B435200}"/>
              </a:ext>
            </a:extLst>
          </p:cNvPr>
          <p:cNvSpPr txBox="1"/>
          <p:nvPr/>
        </p:nvSpPr>
        <p:spPr>
          <a:xfrm>
            <a:off x="5378190" y="1443031"/>
            <a:ext cx="6089915" cy="3416320"/>
          </a:xfrm>
          <a:prstGeom prst="rect">
            <a:avLst/>
          </a:prstGeom>
          <a:noFill/>
        </p:spPr>
        <p:txBody>
          <a:bodyPr wrap="square" rtlCol="0">
            <a:spAutoFit/>
          </a:bodyPr>
          <a:lstStyle/>
          <a:p>
            <a:r>
              <a:rPr lang="en-US" sz="2400" dirty="0"/>
              <a:t>Ghosts, ghouls, superheroes, princesses, and waddling little pumpkins holding orange plastic buckets </a:t>
            </a:r>
            <a:r>
              <a:rPr lang="en-US" sz="2400" dirty="0">
                <a:highlight>
                  <a:srgbClr val="00FFFF"/>
                </a:highlight>
              </a:rPr>
              <a:t>will descend</a:t>
            </a:r>
            <a:r>
              <a:rPr lang="en-US" sz="2400" dirty="0"/>
              <a:t> on American suburbs late next week to collect their candy tribute. In recent decades some Christians </a:t>
            </a:r>
            <a:r>
              <a:rPr lang="en-US" sz="2400" dirty="0">
                <a:highlight>
                  <a:srgbClr val="00FFFF"/>
                </a:highlight>
              </a:rPr>
              <a:t>have shied away</a:t>
            </a:r>
            <a:r>
              <a:rPr lang="en-US" sz="2400" dirty="0"/>
              <a:t> from Halloween because of its connection to the unholy and the unsavory but, ironically, the Celts </a:t>
            </a:r>
            <a:r>
              <a:rPr lang="en-US" sz="2400" dirty="0">
                <a:highlight>
                  <a:srgbClr val="00FFFF"/>
                </a:highlight>
              </a:rPr>
              <a:t>founded</a:t>
            </a:r>
            <a:r>
              <a:rPr lang="en-US" sz="2400" dirty="0"/>
              <a:t> the pagan holiday not to honor death but to celebrate life.</a:t>
            </a:r>
          </a:p>
        </p:txBody>
      </p:sp>
    </p:spTree>
    <p:extLst>
      <p:ext uri="{BB962C8B-B14F-4D97-AF65-F5344CB8AC3E}">
        <p14:creationId xmlns:p14="http://schemas.microsoft.com/office/powerpoint/2010/main" val="1812753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4901184" y="1414272"/>
            <a:ext cx="7181088" cy="2062103"/>
          </a:xfrm>
          <a:prstGeom prst="rect">
            <a:avLst/>
          </a:prstGeom>
          <a:noFill/>
        </p:spPr>
        <p:txBody>
          <a:bodyPr wrap="square" rtlCol="0">
            <a:spAutoFit/>
          </a:bodyPr>
          <a:lstStyle/>
          <a:p>
            <a:pPr algn="ctr"/>
            <a:r>
              <a:rPr lang="en-US" sz="3200" dirty="0"/>
              <a:t>The boy was big.</a:t>
            </a:r>
          </a:p>
          <a:p>
            <a:pPr algn="ctr"/>
            <a:r>
              <a:rPr lang="en-US" sz="3200" dirty="0"/>
              <a:t>The ball was round and white.</a:t>
            </a:r>
          </a:p>
          <a:p>
            <a:pPr algn="ctr"/>
            <a:r>
              <a:rPr lang="en-US" sz="3200" dirty="0"/>
              <a:t>The ball was hit by the boy.</a:t>
            </a:r>
          </a:p>
          <a:p>
            <a:pPr algn="ctr"/>
            <a:r>
              <a:rPr lang="en-US" sz="3200" dirty="0"/>
              <a:t>The ball went a long way.</a:t>
            </a:r>
          </a:p>
        </p:txBody>
      </p:sp>
      <p:sp>
        <p:nvSpPr>
          <p:cNvPr id="4" name="TextBox 3">
            <a:extLst>
              <a:ext uri="{FF2B5EF4-FFF2-40B4-BE49-F238E27FC236}">
                <a16:creationId xmlns:a16="http://schemas.microsoft.com/office/drawing/2014/main" id="{2687ACD3-9875-4CB5-AAB9-93AA80DD8441}"/>
              </a:ext>
            </a:extLst>
          </p:cNvPr>
          <p:cNvSpPr txBox="1"/>
          <p:nvPr/>
        </p:nvSpPr>
        <p:spPr>
          <a:xfrm>
            <a:off x="4884294" y="4536245"/>
            <a:ext cx="6986656" cy="1323439"/>
          </a:xfrm>
          <a:prstGeom prst="rect">
            <a:avLst/>
          </a:prstGeom>
          <a:noFill/>
        </p:spPr>
        <p:txBody>
          <a:bodyPr wrap="none" rtlCol="0">
            <a:spAutoFit/>
          </a:bodyPr>
          <a:lstStyle/>
          <a:p>
            <a:r>
              <a:rPr lang="en-US" sz="2400" dirty="0"/>
              <a:t>1. Recast sentences to avoid forms of the verb “to be”;</a:t>
            </a:r>
          </a:p>
          <a:p>
            <a:r>
              <a:rPr lang="en-US" sz="2400" dirty="0"/>
              <a:t>focus on the main verb. </a:t>
            </a:r>
          </a:p>
          <a:p>
            <a:r>
              <a:rPr lang="en-US" sz="3200" dirty="0"/>
              <a:t>2. Write in the active voice.</a:t>
            </a:r>
          </a:p>
        </p:txBody>
      </p:sp>
      <p:sp>
        <p:nvSpPr>
          <p:cNvPr id="5" name="Oval 4">
            <a:extLst>
              <a:ext uri="{FF2B5EF4-FFF2-40B4-BE49-F238E27FC236}">
                <a16:creationId xmlns:a16="http://schemas.microsoft.com/office/drawing/2014/main" id="{9BA12A2C-4660-4F0E-BA63-864CF5DBBAEC}"/>
              </a:ext>
            </a:extLst>
          </p:cNvPr>
          <p:cNvSpPr/>
          <p:nvPr/>
        </p:nvSpPr>
        <p:spPr>
          <a:xfrm>
            <a:off x="7595617" y="2364111"/>
            <a:ext cx="1792224" cy="63398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E224E8D-B846-4648-A694-96A16F87B74C}"/>
              </a:ext>
            </a:extLst>
          </p:cNvPr>
          <p:cNvSpPr txBox="1"/>
          <p:nvPr/>
        </p:nvSpPr>
        <p:spPr>
          <a:xfrm>
            <a:off x="5505974" y="3489604"/>
            <a:ext cx="5971507" cy="523220"/>
          </a:xfrm>
          <a:prstGeom prst="rect">
            <a:avLst/>
          </a:prstGeom>
          <a:noFill/>
        </p:spPr>
        <p:txBody>
          <a:bodyPr wrap="none" rtlCol="0">
            <a:spAutoFit/>
          </a:bodyPr>
          <a:lstStyle/>
          <a:p>
            <a:r>
              <a:rPr lang="en-US" sz="2800" dirty="0">
                <a:latin typeface="Baskerville Old Face" panose="02020602080505020303" pitchFamily="18" charset="0"/>
              </a:rPr>
              <a:t>The big boy </a:t>
            </a:r>
            <a:r>
              <a:rPr lang="en-US" sz="2800" dirty="0">
                <a:highlight>
                  <a:srgbClr val="FF0000"/>
                </a:highlight>
                <a:latin typeface="Baskerville Old Face" panose="02020602080505020303" pitchFamily="18" charset="0"/>
              </a:rPr>
              <a:t>hit</a:t>
            </a:r>
            <a:r>
              <a:rPr lang="en-US" sz="2800" dirty="0">
                <a:latin typeface="Baskerville Old Face" panose="02020602080505020303" pitchFamily="18" charset="0"/>
              </a:rPr>
              <a:t> the white ball a long way.</a:t>
            </a:r>
          </a:p>
        </p:txBody>
      </p:sp>
    </p:spTree>
    <p:extLst>
      <p:ext uri="{BB962C8B-B14F-4D97-AF65-F5344CB8AC3E}">
        <p14:creationId xmlns:p14="http://schemas.microsoft.com/office/powerpoint/2010/main" val="1808647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4901184" y="1414272"/>
            <a:ext cx="7181088" cy="2062103"/>
          </a:xfrm>
          <a:prstGeom prst="rect">
            <a:avLst/>
          </a:prstGeom>
          <a:noFill/>
        </p:spPr>
        <p:txBody>
          <a:bodyPr wrap="square" rtlCol="0">
            <a:spAutoFit/>
          </a:bodyPr>
          <a:lstStyle/>
          <a:p>
            <a:pPr algn="ctr"/>
            <a:r>
              <a:rPr lang="en-US" sz="3200" dirty="0"/>
              <a:t>The boy was big.</a:t>
            </a:r>
          </a:p>
          <a:p>
            <a:pPr algn="ctr"/>
            <a:r>
              <a:rPr lang="en-US" sz="3200" dirty="0"/>
              <a:t>The ball was round and white.</a:t>
            </a:r>
          </a:p>
          <a:p>
            <a:pPr algn="ctr"/>
            <a:r>
              <a:rPr lang="en-US" sz="3200" dirty="0"/>
              <a:t>The ball was hit by the boy.</a:t>
            </a:r>
          </a:p>
          <a:p>
            <a:pPr algn="ctr"/>
            <a:r>
              <a:rPr lang="en-US" sz="3200" dirty="0"/>
              <a:t>The ball went a long way.</a:t>
            </a:r>
          </a:p>
        </p:txBody>
      </p:sp>
      <p:sp>
        <p:nvSpPr>
          <p:cNvPr id="7" name="TextBox 6">
            <a:extLst>
              <a:ext uri="{FF2B5EF4-FFF2-40B4-BE49-F238E27FC236}">
                <a16:creationId xmlns:a16="http://schemas.microsoft.com/office/drawing/2014/main" id="{71B4E67B-2A1C-42FB-8B13-5EE32FB62C80}"/>
              </a:ext>
            </a:extLst>
          </p:cNvPr>
          <p:cNvSpPr txBox="1"/>
          <p:nvPr/>
        </p:nvSpPr>
        <p:spPr>
          <a:xfrm>
            <a:off x="5505974" y="3489604"/>
            <a:ext cx="5971507" cy="523220"/>
          </a:xfrm>
          <a:prstGeom prst="rect">
            <a:avLst/>
          </a:prstGeom>
          <a:noFill/>
        </p:spPr>
        <p:txBody>
          <a:bodyPr wrap="none" rtlCol="0">
            <a:spAutoFit/>
          </a:bodyPr>
          <a:lstStyle/>
          <a:p>
            <a:r>
              <a:rPr lang="en-US" sz="2800" dirty="0">
                <a:latin typeface="Baskerville Old Face" panose="02020602080505020303" pitchFamily="18" charset="0"/>
              </a:rPr>
              <a:t>The big boy hit the white ball a long way.</a:t>
            </a:r>
          </a:p>
        </p:txBody>
      </p:sp>
      <p:sp>
        <p:nvSpPr>
          <p:cNvPr id="4" name="TextBox 3">
            <a:extLst>
              <a:ext uri="{FF2B5EF4-FFF2-40B4-BE49-F238E27FC236}">
                <a16:creationId xmlns:a16="http://schemas.microsoft.com/office/drawing/2014/main" id="{2687ACD3-9875-4CB5-AAB9-93AA80DD8441}"/>
              </a:ext>
            </a:extLst>
          </p:cNvPr>
          <p:cNvSpPr txBox="1"/>
          <p:nvPr/>
        </p:nvSpPr>
        <p:spPr>
          <a:xfrm>
            <a:off x="4884294" y="4536245"/>
            <a:ext cx="5848717" cy="1508105"/>
          </a:xfrm>
          <a:prstGeom prst="rect">
            <a:avLst/>
          </a:prstGeom>
          <a:noFill/>
        </p:spPr>
        <p:txBody>
          <a:bodyPr wrap="none" rtlCol="0">
            <a:spAutoFit/>
          </a:bodyPr>
          <a:lstStyle/>
          <a:p>
            <a:r>
              <a:rPr lang="en-US" sz="2000" dirty="0"/>
              <a:t>1. Recast sentences to avoid forms of the verb “to be”;</a:t>
            </a:r>
          </a:p>
          <a:p>
            <a:r>
              <a:rPr lang="en-US" sz="2000" dirty="0"/>
              <a:t>focus on the main verb. </a:t>
            </a:r>
          </a:p>
          <a:p>
            <a:r>
              <a:rPr lang="en-US" sz="2000" dirty="0"/>
              <a:t>2. Write in the active voice.</a:t>
            </a:r>
          </a:p>
          <a:p>
            <a:r>
              <a:rPr lang="en-US" sz="3200" dirty="0"/>
              <a:t>3. Avoid redundancies.</a:t>
            </a:r>
          </a:p>
        </p:txBody>
      </p:sp>
      <p:sp>
        <p:nvSpPr>
          <p:cNvPr id="6" name="Oval 5">
            <a:extLst>
              <a:ext uri="{FF2B5EF4-FFF2-40B4-BE49-F238E27FC236}">
                <a16:creationId xmlns:a16="http://schemas.microsoft.com/office/drawing/2014/main" id="{88901260-B42C-41F5-9186-85E4BB5FA9B0}"/>
              </a:ext>
            </a:extLst>
          </p:cNvPr>
          <p:cNvSpPr/>
          <p:nvPr/>
        </p:nvSpPr>
        <p:spPr>
          <a:xfrm>
            <a:off x="8022337" y="1982027"/>
            <a:ext cx="1304543" cy="4632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7080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5141976" y="1414272"/>
            <a:ext cx="6489192" cy="3970318"/>
          </a:xfrm>
          <a:prstGeom prst="rect">
            <a:avLst/>
          </a:prstGeom>
          <a:noFill/>
        </p:spPr>
        <p:txBody>
          <a:bodyPr wrap="square" rtlCol="0">
            <a:spAutoFit/>
          </a:bodyPr>
          <a:lstStyle/>
          <a:p>
            <a:r>
              <a:rPr lang="en-US" sz="4400" dirty="0">
                <a:latin typeface="Arial Black" panose="020B0A04020102020204" pitchFamily="34" charset="0"/>
              </a:rPr>
              <a:t>To</a:t>
            </a:r>
            <a:r>
              <a:rPr lang="en-US" sz="4400" dirty="0">
                <a:latin typeface="Rockwell Extra Bold" panose="02060903040505020403" pitchFamily="18" charset="0"/>
              </a:rPr>
              <a:t> </a:t>
            </a:r>
            <a:r>
              <a:rPr lang="en-US" sz="4400" i="1" dirty="0">
                <a:latin typeface="Rockwell Extra Bold" panose="02060903040505020403" pitchFamily="18" charset="0"/>
              </a:rPr>
              <a:t>write</a:t>
            </a:r>
            <a:r>
              <a:rPr lang="en-US" sz="4400" dirty="0">
                <a:latin typeface="Rockwell Extra Bold" panose="02060903040505020403" pitchFamily="18" charset="0"/>
              </a:rPr>
              <a:t> </a:t>
            </a:r>
            <a:r>
              <a:rPr lang="en-US" sz="4400" dirty="0">
                <a:latin typeface="Arial Black" panose="020B0A04020102020204" pitchFamily="34" charset="0"/>
              </a:rPr>
              <a:t>is to </a:t>
            </a:r>
            <a:r>
              <a:rPr lang="en-US" sz="4400" i="1" dirty="0">
                <a:latin typeface="Rockwell Extra Bold" panose="02060903040505020403" pitchFamily="18" charset="0"/>
              </a:rPr>
              <a:t>think</a:t>
            </a:r>
            <a:r>
              <a:rPr lang="en-US" sz="4400" dirty="0">
                <a:latin typeface="Rockwell Extra Bold" panose="02060903040505020403" pitchFamily="18" charset="0"/>
              </a:rPr>
              <a:t>, </a:t>
            </a:r>
            <a:r>
              <a:rPr lang="en-US" sz="4400" dirty="0">
                <a:latin typeface="Arial Black" panose="020B0A04020102020204" pitchFamily="34" charset="0"/>
              </a:rPr>
              <a:t>and to</a:t>
            </a:r>
          </a:p>
          <a:p>
            <a:r>
              <a:rPr lang="en-US" sz="4400" i="1" dirty="0">
                <a:latin typeface="Rockwell Extra Bold" panose="02060903040505020403" pitchFamily="18" charset="0"/>
              </a:rPr>
              <a:t>write well</a:t>
            </a:r>
          </a:p>
          <a:p>
            <a:r>
              <a:rPr lang="en-US" sz="4400" dirty="0">
                <a:latin typeface="Arial Black" panose="020B0A04020102020204" pitchFamily="34" charset="0"/>
              </a:rPr>
              <a:t>is to</a:t>
            </a:r>
          </a:p>
          <a:p>
            <a:r>
              <a:rPr lang="en-US" sz="4400" i="1" dirty="0">
                <a:latin typeface="Rockwell Extra Bold" panose="02060903040505020403" pitchFamily="18" charset="0"/>
              </a:rPr>
              <a:t>think well</a:t>
            </a:r>
            <a:r>
              <a:rPr lang="en-US" sz="4400" dirty="0">
                <a:latin typeface="Rockwell Extra Bold" panose="02060903040505020403" pitchFamily="18" charset="0"/>
              </a:rPr>
              <a:t>.</a:t>
            </a:r>
          </a:p>
          <a:p>
            <a:r>
              <a:rPr lang="en-US" sz="3200" dirty="0">
                <a:latin typeface="Rockwell Extra Bold" panose="02060903040505020403" pitchFamily="18" charset="0"/>
              </a:rPr>
              <a:t>--</a:t>
            </a:r>
            <a:r>
              <a:rPr lang="en-US" sz="3200" dirty="0">
                <a:latin typeface="Goudy Old Style" panose="02020502050305020303" pitchFamily="18" charset="0"/>
              </a:rPr>
              <a:t>historian David McCullough</a:t>
            </a:r>
          </a:p>
        </p:txBody>
      </p:sp>
    </p:spTree>
    <p:extLst>
      <p:ext uri="{BB962C8B-B14F-4D97-AF65-F5344CB8AC3E}">
        <p14:creationId xmlns:p14="http://schemas.microsoft.com/office/powerpoint/2010/main" val="3444385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4901184" y="1414272"/>
            <a:ext cx="7181088" cy="2062103"/>
          </a:xfrm>
          <a:prstGeom prst="rect">
            <a:avLst/>
          </a:prstGeom>
          <a:noFill/>
        </p:spPr>
        <p:txBody>
          <a:bodyPr wrap="square" rtlCol="0">
            <a:spAutoFit/>
          </a:bodyPr>
          <a:lstStyle/>
          <a:p>
            <a:pPr algn="ctr"/>
            <a:r>
              <a:rPr lang="en-US" sz="3200" dirty="0"/>
              <a:t>The boy was big.</a:t>
            </a:r>
          </a:p>
          <a:p>
            <a:pPr algn="ctr"/>
            <a:r>
              <a:rPr lang="en-US" sz="3200" dirty="0"/>
              <a:t>The ball was round and white.</a:t>
            </a:r>
          </a:p>
          <a:p>
            <a:pPr algn="ctr"/>
            <a:r>
              <a:rPr lang="en-US" sz="3200" dirty="0"/>
              <a:t>The ball was hit by the boy.</a:t>
            </a:r>
          </a:p>
          <a:p>
            <a:pPr algn="ctr"/>
            <a:r>
              <a:rPr lang="en-US" sz="3200" dirty="0"/>
              <a:t>The ball went a long way.</a:t>
            </a:r>
          </a:p>
        </p:txBody>
      </p:sp>
      <p:sp>
        <p:nvSpPr>
          <p:cNvPr id="7" name="TextBox 6">
            <a:extLst>
              <a:ext uri="{FF2B5EF4-FFF2-40B4-BE49-F238E27FC236}">
                <a16:creationId xmlns:a16="http://schemas.microsoft.com/office/drawing/2014/main" id="{71B4E67B-2A1C-42FB-8B13-5EE32FB62C80}"/>
              </a:ext>
            </a:extLst>
          </p:cNvPr>
          <p:cNvSpPr txBox="1"/>
          <p:nvPr/>
        </p:nvSpPr>
        <p:spPr>
          <a:xfrm>
            <a:off x="5505974" y="3489604"/>
            <a:ext cx="5971507" cy="523220"/>
          </a:xfrm>
          <a:prstGeom prst="rect">
            <a:avLst/>
          </a:prstGeom>
          <a:noFill/>
        </p:spPr>
        <p:txBody>
          <a:bodyPr wrap="none" rtlCol="0">
            <a:spAutoFit/>
          </a:bodyPr>
          <a:lstStyle/>
          <a:p>
            <a:r>
              <a:rPr lang="en-US" sz="2800" dirty="0">
                <a:latin typeface="Baskerville Old Face" panose="02020602080505020303" pitchFamily="18" charset="0"/>
              </a:rPr>
              <a:t>The big boy hit the white ball a long way.</a:t>
            </a:r>
          </a:p>
        </p:txBody>
      </p:sp>
      <p:sp>
        <p:nvSpPr>
          <p:cNvPr id="10" name="TextBox 9">
            <a:extLst>
              <a:ext uri="{FF2B5EF4-FFF2-40B4-BE49-F238E27FC236}">
                <a16:creationId xmlns:a16="http://schemas.microsoft.com/office/drawing/2014/main" id="{D07E9D19-C46C-4ED8-A539-30B5022CA98D}"/>
              </a:ext>
            </a:extLst>
          </p:cNvPr>
          <p:cNvSpPr txBox="1"/>
          <p:nvPr/>
        </p:nvSpPr>
        <p:spPr>
          <a:xfrm>
            <a:off x="5449099" y="4404360"/>
            <a:ext cx="6085256" cy="2062103"/>
          </a:xfrm>
          <a:prstGeom prst="rect">
            <a:avLst/>
          </a:prstGeom>
          <a:noFill/>
        </p:spPr>
        <p:txBody>
          <a:bodyPr wrap="none" rtlCol="0">
            <a:spAutoFit/>
          </a:bodyPr>
          <a:lstStyle/>
          <a:p>
            <a:r>
              <a:rPr lang="en-US" sz="2000" dirty="0"/>
              <a:t>1. Recast sentences to avoid forms of the verb “to be”;</a:t>
            </a:r>
          </a:p>
          <a:p>
            <a:r>
              <a:rPr lang="en-US" sz="2000" dirty="0"/>
              <a:t>focus on the main verb. </a:t>
            </a:r>
          </a:p>
          <a:p>
            <a:r>
              <a:rPr lang="en-US" sz="2000" dirty="0"/>
              <a:t>2. Write in the active voice.</a:t>
            </a:r>
          </a:p>
          <a:p>
            <a:r>
              <a:rPr lang="en-US" sz="2000" dirty="0"/>
              <a:t>3. Avoid redundancies.</a:t>
            </a:r>
          </a:p>
          <a:p>
            <a:r>
              <a:rPr lang="en-US" sz="2400" dirty="0"/>
              <a:t>4. Pack information into sentences using</a:t>
            </a:r>
          </a:p>
          <a:p>
            <a:r>
              <a:rPr lang="en-US" sz="2400" dirty="0"/>
              <a:t>strong, vivid verbs and specific, concrete nouns.</a:t>
            </a:r>
          </a:p>
        </p:txBody>
      </p:sp>
    </p:spTree>
    <p:extLst>
      <p:ext uri="{BB962C8B-B14F-4D97-AF65-F5344CB8AC3E}">
        <p14:creationId xmlns:p14="http://schemas.microsoft.com/office/powerpoint/2010/main" val="1191634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12" name="TextBox 11">
            <a:extLst>
              <a:ext uri="{FF2B5EF4-FFF2-40B4-BE49-F238E27FC236}">
                <a16:creationId xmlns:a16="http://schemas.microsoft.com/office/drawing/2014/main" id="{612DB6D7-4593-4E98-8AA7-ADE6401B1275}"/>
              </a:ext>
            </a:extLst>
          </p:cNvPr>
          <p:cNvSpPr txBox="1"/>
          <p:nvPr/>
        </p:nvSpPr>
        <p:spPr>
          <a:xfrm>
            <a:off x="5603622" y="495889"/>
            <a:ext cx="6085256" cy="2062103"/>
          </a:xfrm>
          <a:prstGeom prst="rect">
            <a:avLst/>
          </a:prstGeom>
          <a:noFill/>
        </p:spPr>
        <p:txBody>
          <a:bodyPr wrap="none" rtlCol="0">
            <a:spAutoFit/>
          </a:bodyPr>
          <a:lstStyle/>
          <a:p>
            <a:r>
              <a:rPr lang="en-US" sz="2000" dirty="0"/>
              <a:t>1. Recast sentences to avoid forms of the verb “to be”;</a:t>
            </a:r>
          </a:p>
          <a:p>
            <a:r>
              <a:rPr lang="en-US" sz="2000" dirty="0"/>
              <a:t>focus on the main verb. </a:t>
            </a:r>
          </a:p>
          <a:p>
            <a:r>
              <a:rPr lang="en-US" sz="2000" dirty="0"/>
              <a:t>2. Write in the active voice.</a:t>
            </a:r>
          </a:p>
          <a:p>
            <a:r>
              <a:rPr lang="en-US" sz="2000" dirty="0"/>
              <a:t>3. Avoid redundancies.</a:t>
            </a:r>
          </a:p>
          <a:p>
            <a:r>
              <a:rPr lang="en-US" sz="2400" dirty="0"/>
              <a:t>4. Pack information into sentences using</a:t>
            </a:r>
          </a:p>
          <a:p>
            <a:r>
              <a:rPr lang="en-US" sz="2400" dirty="0"/>
              <a:t>strong, vivid verbs and specific, concrete nouns.</a:t>
            </a:r>
          </a:p>
        </p:txBody>
      </p:sp>
      <p:sp>
        <p:nvSpPr>
          <p:cNvPr id="13" name="TextBox 12">
            <a:extLst>
              <a:ext uri="{FF2B5EF4-FFF2-40B4-BE49-F238E27FC236}">
                <a16:creationId xmlns:a16="http://schemas.microsoft.com/office/drawing/2014/main" id="{6E38309E-AC94-41AD-9F7F-24108CDC560A}"/>
              </a:ext>
            </a:extLst>
          </p:cNvPr>
          <p:cNvSpPr txBox="1"/>
          <p:nvPr/>
        </p:nvSpPr>
        <p:spPr>
          <a:xfrm>
            <a:off x="5505974" y="3489604"/>
            <a:ext cx="5971507" cy="523220"/>
          </a:xfrm>
          <a:prstGeom prst="rect">
            <a:avLst/>
          </a:prstGeom>
          <a:noFill/>
        </p:spPr>
        <p:txBody>
          <a:bodyPr wrap="none" rtlCol="0">
            <a:spAutoFit/>
          </a:bodyPr>
          <a:lstStyle/>
          <a:p>
            <a:r>
              <a:rPr lang="en-US" sz="2800" dirty="0">
                <a:latin typeface="Baskerville Old Face" panose="02020602080505020303" pitchFamily="18" charset="0"/>
              </a:rPr>
              <a:t>The big boy hit the white ball a long way.</a:t>
            </a:r>
          </a:p>
        </p:txBody>
      </p:sp>
      <p:sp>
        <p:nvSpPr>
          <p:cNvPr id="14" name="TextBox 13">
            <a:extLst>
              <a:ext uri="{FF2B5EF4-FFF2-40B4-BE49-F238E27FC236}">
                <a16:creationId xmlns:a16="http://schemas.microsoft.com/office/drawing/2014/main" id="{8F00CD51-0E65-4E5E-A60A-1F1D67CA38EB}"/>
              </a:ext>
            </a:extLst>
          </p:cNvPr>
          <p:cNvSpPr txBox="1"/>
          <p:nvPr/>
        </p:nvSpPr>
        <p:spPr>
          <a:xfrm>
            <a:off x="5542226" y="4141876"/>
            <a:ext cx="5577168" cy="954107"/>
          </a:xfrm>
          <a:prstGeom prst="rect">
            <a:avLst/>
          </a:prstGeom>
          <a:noFill/>
        </p:spPr>
        <p:txBody>
          <a:bodyPr wrap="none" rtlCol="0">
            <a:spAutoFit/>
          </a:bodyPr>
          <a:lstStyle/>
          <a:p>
            <a:r>
              <a:rPr lang="en-US" sz="2800" dirty="0">
                <a:latin typeface="Baskerville Old Face" panose="02020602080505020303" pitchFamily="18" charset="0"/>
              </a:rPr>
              <a:t>Jumbo Casey ripped a double to deep</a:t>
            </a:r>
          </a:p>
          <a:p>
            <a:r>
              <a:rPr lang="en-US" sz="2800" dirty="0">
                <a:latin typeface="Baskerville Old Face" panose="02020602080505020303" pitchFamily="18" charset="0"/>
              </a:rPr>
              <a:t>left-center field.</a:t>
            </a:r>
          </a:p>
        </p:txBody>
      </p:sp>
    </p:spTree>
    <p:extLst>
      <p:ext uri="{BB962C8B-B14F-4D97-AF65-F5344CB8AC3E}">
        <p14:creationId xmlns:p14="http://schemas.microsoft.com/office/powerpoint/2010/main" val="2791551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734810" y="2582961"/>
            <a:ext cx="5969509" cy="3416320"/>
          </a:xfrm>
          <a:prstGeom prst="rect">
            <a:avLst/>
          </a:prstGeom>
          <a:noFill/>
        </p:spPr>
        <p:txBody>
          <a:bodyPr wrap="square" rtlCol="0">
            <a:spAutoFit/>
          </a:bodyPr>
          <a:lstStyle/>
          <a:p>
            <a:pPr marL="342900" indent="-342900">
              <a:buAutoNum type="arabicPeriod"/>
            </a:pPr>
            <a:r>
              <a:rPr lang="en-US" dirty="0"/>
              <a:t>Structure your prose from verb to verb</a:t>
            </a:r>
          </a:p>
          <a:p>
            <a:endParaRPr lang="en-US" dirty="0"/>
          </a:p>
          <a:p>
            <a:r>
              <a:rPr lang="en-US" dirty="0"/>
              <a:t>Passing alongside the Sea of Galilee, he </a:t>
            </a:r>
            <a:r>
              <a:rPr lang="en-US" dirty="0">
                <a:highlight>
                  <a:srgbClr val="00FF00"/>
                </a:highlight>
              </a:rPr>
              <a:t>saw</a:t>
            </a:r>
            <a:r>
              <a:rPr lang="en-US" dirty="0"/>
              <a:t> Simon and Andrew the brother of Simon casting a net into the sea, for they were fishermen. </a:t>
            </a:r>
            <a:r>
              <a:rPr lang="en-US" baseline="30000" dirty="0"/>
              <a:t> </a:t>
            </a:r>
            <a:r>
              <a:rPr lang="en-US" dirty="0"/>
              <a:t>And Jesus </a:t>
            </a:r>
            <a:r>
              <a:rPr lang="en-US" dirty="0">
                <a:highlight>
                  <a:srgbClr val="00FF00"/>
                </a:highlight>
              </a:rPr>
              <a:t>said</a:t>
            </a:r>
            <a:r>
              <a:rPr lang="en-US" dirty="0"/>
              <a:t> to them, “Follow me, and I will make you become fishers of men.”</a:t>
            </a:r>
            <a:r>
              <a:rPr lang="en-US" baseline="30000" dirty="0"/>
              <a:t>  </a:t>
            </a:r>
            <a:r>
              <a:rPr lang="en-US" dirty="0"/>
              <a:t>And immediately they </a:t>
            </a:r>
            <a:r>
              <a:rPr lang="en-US" dirty="0">
                <a:highlight>
                  <a:srgbClr val="00FF00"/>
                </a:highlight>
              </a:rPr>
              <a:t>left</a:t>
            </a:r>
            <a:r>
              <a:rPr lang="en-US" dirty="0"/>
              <a:t> their nets and </a:t>
            </a:r>
            <a:r>
              <a:rPr lang="en-US" dirty="0">
                <a:highlight>
                  <a:srgbClr val="00FF00"/>
                </a:highlight>
              </a:rPr>
              <a:t>followed</a:t>
            </a:r>
            <a:r>
              <a:rPr lang="en-US" dirty="0"/>
              <a:t> him. </a:t>
            </a:r>
            <a:r>
              <a:rPr lang="en-US" baseline="30000" dirty="0"/>
              <a:t> </a:t>
            </a:r>
            <a:r>
              <a:rPr lang="en-US" dirty="0"/>
              <a:t>And going on a little farther, he </a:t>
            </a:r>
            <a:r>
              <a:rPr lang="en-US" dirty="0">
                <a:highlight>
                  <a:srgbClr val="00FF00"/>
                </a:highlight>
              </a:rPr>
              <a:t>saw</a:t>
            </a:r>
            <a:r>
              <a:rPr lang="en-US" dirty="0"/>
              <a:t> James the son of Zebedee and John his brother, who were in their boat mending the nets. </a:t>
            </a:r>
            <a:r>
              <a:rPr lang="en-US" baseline="30000" dirty="0"/>
              <a:t> </a:t>
            </a:r>
            <a:r>
              <a:rPr lang="en-US" dirty="0"/>
              <a:t>And immediately he </a:t>
            </a:r>
            <a:r>
              <a:rPr lang="en-US" dirty="0">
                <a:highlight>
                  <a:srgbClr val="00FF00"/>
                </a:highlight>
              </a:rPr>
              <a:t>called</a:t>
            </a:r>
            <a:r>
              <a:rPr lang="en-US" dirty="0"/>
              <a:t> them, and they </a:t>
            </a:r>
            <a:r>
              <a:rPr lang="en-US" dirty="0">
                <a:highlight>
                  <a:srgbClr val="00FF00"/>
                </a:highlight>
              </a:rPr>
              <a:t>left</a:t>
            </a:r>
            <a:r>
              <a:rPr lang="en-US" dirty="0"/>
              <a:t> their father Zebedee in the boat with the hired servants and </a:t>
            </a:r>
            <a:r>
              <a:rPr lang="en-US" dirty="0">
                <a:highlight>
                  <a:srgbClr val="00FF00"/>
                </a:highlight>
              </a:rPr>
              <a:t>followed</a:t>
            </a:r>
            <a:r>
              <a:rPr lang="en-US" dirty="0"/>
              <a:t> him. Mark 1:16-20</a:t>
            </a:r>
          </a:p>
          <a:p>
            <a:pPr marL="342900" indent="-342900">
              <a:buAutoNum type="arabicPeriod"/>
            </a:pPr>
            <a:endParaRPr lang="en-US" dirty="0"/>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74751E5C-83A2-45E8-B36D-3BE4A3790592}"/>
              </a:ext>
            </a:extLst>
          </p:cNvPr>
          <p:cNvSpPr txBox="1"/>
          <p:nvPr/>
        </p:nvSpPr>
        <p:spPr>
          <a:xfrm>
            <a:off x="5734811" y="676049"/>
            <a:ext cx="5376672" cy="1569660"/>
          </a:xfrm>
          <a:prstGeom prst="rect">
            <a:avLst/>
          </a:prstGeom>
          <a:noFill/>
        </p:spPr>
        <p:txBody>
          <a:bodyPr wrap="square" rtlCol="0">
            <a:spAutoFit/>
          </a:bodyPr>
          <a:lstStyle/>
          <a:p>
            <a:r>
              <a:rPr lang="en-US" sz="3200" dirty="0"/>
              <a:t>Good writing is well organized with a discernable progression and structure. </a:t>
            </a:r>
          </a:p>
        </p:txBody>
      </p:sp>
    </p:spTree>
    <p:extLst>
      <p:ext uri="{BB962C8B-B14F-4D97-AF65-F5344CB8AC3E}">
        <p14:creationId xmlns:p14="http://schemas.microsoft.com/office/powerpoint/2010/main" val="794741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734810" y="2582961"/>
            <a:ext cx="5969509" cy="3416320"/>
          </a:xfrm>
          <a:prstGeom prst="rect">
            <a:avLst/>
          </a:prstGeom>
          <a:noFill/>
        </p:spPr>
        <p:txBody>
          <a:bodyPr wrap="square" rtlCol="0">
            <a:spAutoFit/>
          </a:bodyPr>
          <a:lstStyle/>
          <a:p>
            <a:pPr marL="342900" indent="-342900">
              <a:buAutoNum type="arabicPeriod"/>
            </a:pPr>
            <a:r>
              <a:rPr lang="en-US" dirty="0"/>
              <a:t>Structure your prose from verb to verb</a:t>
            </a:r>
          </a:p>
          <a:p>
            <a:endParaRPr lang="en-US" dirty="0"/>
          </a:p>
          <a:p>
            <a:r>
              <a:rPr lang="en-US" dirty="0"/>
              <a:t>Passing alongside the Sea of Galilee, he </a:t>
            </a:r>
            <a:r>
              <a:rPr lang="en-US" dirty="0">
                <a:highlight>
                  <a:srgbClr val="00FF00"/>
                </a:highlight>
              </a:rPr>
              <a:t>saw</a:t>
            </a:r>
            <a:r>
              <a:rPr lang="en-US" dirty="0"/>
              <a:t> Simon and Andrew the brother of Simon casting a net into the sea, for they were fishermen. </a:t>
            </a:r>
            <a:r>
              <a:rPr lang="en-US" baseline="30000" dirty="0"/>
              <a:t> </a:t>
            </a:r>
            <a:r>
              <a:rPr lang="en-US" dirty="0"/>
              <a:t>And Jesus </a:t>
            </a:r>
            <a:r>
              <a:rPr lang="en-US" dirty="0">
                <a:highlight>
                  <a:srgbClr val="FFFF00"/>
                </a:highlight>
              </a:rPr>
              <a:t>said</a:t>
            </a:r>
            <a:r>
              <a:rPr lang="en-US" dirty="0"/>
              <a:t> to them, “Follow me, and I will make you become fishers of men.”</a:t>
            </a:r>
            <a:r>
              <a:rPr lang="en-US" baseline="30000" dirty="0"/>
              <a:t>  </a:t>
            </a:r>
            <a:r>
              <a:rPr lang="en-US" dirty="0"/>
              <a:t>And immediately they </a:t>
            </a:r>
            <a:r>
              <a:rPr lang="en-US" dirty="0">
                <a:highlight>
                  <a:srgbClr val="00FFFF"/>
                </a:highlight>
              </a:rPr>
              <a:t>left</a:t>
            </a:r>
            <a:r>
              <a:rPr lang="en-US" dirty="0"/>
              <a:t> their nets and </a:t>
            </a:r>
            <a:r>
              <a:rPr lang="en-US" dirty="0">
                <a:highlight>
                  <a:srgbClr val="C0C0C0"/>
                </a:highlight>
              </a:rPr>
              <a:t>followed</a:t>
            </a:r>
            <a:r>
              <a:rPr lang="en-US" dirty="0"/>
              <a:t> him. </a:t>
            </a:r>
            <a:r>
              <a:rPr lang="en-US" baseline="30000" dirty="0"/>
              <a:t> </a:t>
            </a:r>
            <a:r>
              <a:rPr lang="en-US" dirty="0"/>
              <a:t>And going on a little farther, he </a:t>
            </a:r>
            <a:r>
              <a:rPr lang="en-US" dirty="0">
                <a:highlight>
                  <a:srgbClr val="00FF00"/>
                </a:highlight>
              </a:rPr>
              <a:t>saw</a:t>
            </a:r>
            <a:r>
              <a:rPr lang="en-US" dirty="0"/>
              <a:t> James the son of Zebedee and John his brother, who were in their boat mending the nets. </a:t>
            </a:r>
            <a:r>
              <a:rPr lang="en-US" baseline="30000" dirty="0"/>
              <a:t> </a:t>
            </a:r>
            <a:r>
              <a:rPr lang="en-US" dirty="0"/>
              <a:t>And immediately he </a:t>
            </a:r>
            <a:r>
              <a:rPr lang="en-US" dirty="0">
                <a:highlight>
                  <a:srgbClr val="FFFF00"/>
                </a:highlight>
              </a:rPr>
              <a:t>called</a:t>
            </a:r>
            <a:r>
              <a:rPr lang="en-US" dirty="0"/>
              <a:t> them, and they </a:t>
            </a:r>
            <a:r>
              <a:rPr lang="en-US" dirty="0">
                <a:highlight>
                  <a:srgbClr val="00FFFF"/>
                </a:highlight>
              </a:rPr>
              <a:t>left</a:t>
            </a:r>
            <a:r>
              <a:rPr lang="en-US" dirty="0"/>
              <a:t> their father Zebedee in the boat with the hired servants and </a:t>
            </a:r>
            <a:r>
              <a:rPr lang="en-US" dirty="0">
                <a:highlight>
                  <a:srgbClr val="C0C0C0"/>
                </a:highlight>
              </a:rPr>
              <a:t>followed</a:t>
            </a:r>
            <a:r>
              <a:rPr lang="en-US" dirty="0"/>
              <a:t> him. Mark 1:16-20</a:t>
            </a:r>
          </a:p>
          <a:p>
            <a:pPr marL="342900" indent="-342900">
              <a:buAutoNum type="arabicPeriod"/>
            </a:pPr>
            <a:endParaRPr lang="en-US" dirty="0"/>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74751E5C-83A2-45E8-B36D-3BE4A3790592}"/>
              </a:ext>
            </a:extLst>
          </p:cNvPr>
          <p:cNvSpPr txBox="1"/>
          <p:nvPr/>
        </p:nvSpPr>
        <p:spPr>
          <a:xfrm>
            <a:off x="5734811" y="676049"/>
            <a:ext cx="5376672" cy="1569660"/>
          </a:xfrm>
          <a:prstGeom prst="rect">
            <a:avLst/>
          </a:prstGeom>
          <a:noFill/>
        </p:spPr>
        <p:txBody>
          <a:bodyPr wrap="square" rtlCol="0">
            <a:spAutoFit/>
          </a:bodyPr>
          <a:lstStyle/>
          <a:p>
            <a:r>
              <a:rPr lang="en-US" sz="3200" dirty="0"/>
              <a:t>Good writing is well organized with a discernable progression and structure. </a:t>
            </a:r>
          </a:p>
        </p:txBody>
      </p:sp>
    </p:spTree>
    <p:extLst>
      <p:ext uri="{BB962C8B-B14F-4D97-AF65-F5344CB8AC3E}">
        <p14:creationId xmlns:p14="http://schemas.microsoft.com/office/powerpoint/2010/main" val="1123890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734810" y="2582961"/>
            <a:ext cx="5969509" cy="2616101"/>
          </a:xfrm>
          <a:prstGeom prst="rect">
            <a:avLst/>
          </a:prstGeom>
          <a:noFill/>
        </p:spPr>
        <p:txBody>
          <a:bodyPr wrap="square" rtlCol="0">
            <a:spAutoFit/>
          </a:bodyPr>
          <a:lstStyle/>
          <a:p>
            <a:r>
              <a:rPr lang="en-US" dirty="0"/>
              <a:t>II. Avoid unnecessary transitions</a:t>
            </a:r>
          </a:p>
          <a:p>
            <a:endParaRPr lang="en-US" dirty="0"/>
          </a:p>
          <a:p>
            <a:r>
              <a:rPr lang="en-US" sz="3200" dirty="0">
                <a:latin typeface="Goudy Old Style" panose="02020502050305020303" pitchFamily="18" charset="0"/>
              </a:rPr>
              <a:t>Public speakers are often advised, “Tell them what you’re going to say, say it, and then tell them what you said.”</a:t>
            </a:r>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74751E5C-83A2-45E8-B36D-3BE4A3790592}"/>
              </a:ext>
            </a:extLst>
          </p:cNvPr>
          <p:cNvSpPr txBox="1"/>
          <p:nvPr/>
        </p:nvSpPr>
        <p:spPr>
          <a:xfrm>
            <a:off x="5734811" y="676049"/>
            <a:ext cx="5376672" cy="1569660"/>
          </a:xfrm>
          <a:prstGeom prst="rect">
            <a:avLst/>
          </a:prstGeom>
          <a:noFill/>
        </p:spPr>
        <p:txBody>
          <a:bodyPr wrap="square" rtlCol="0">
            <a:spAutoFit/>
          </a:bodyPr>
          <a:lstStyle/>
          <a:p>
            <a:r>
              <a:rPr lang="en-US" sz="3200" dirty="0"/>
              <a:t>Good writing is well organized with a discernable progression and structure. </a:t>
            </a:r>
          </a:p>
        </p:txBody>
      </p:sp>
    </p:spTree>
    <p:extLst>
      <p:ext uri="{BB962C8B-B14F-4D97-AF65-F5344CB8AC3E}">
        <p14:creationId xmlns:p14="http://schemas.microsoft.com/office/powerpoint/2010/main" val="3873212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734810" y="2582961"/>
            <a:ext cx="5969509" cy="2616101"/>
          </a:xfrm>
          <a:prstGeom prst="rect">
            <a:avLst/>
          </a:prstGeom>
          <a:noFill/>
        </p:spPr>
        <p:txBody>
          <a:bodyPr wrap="square" rtlCol="0">
            <a:spAutoFit/>
          </a:bodyPr>
          <a:lstStyle/>
          <a:p>
            <a:r>
              <a:rPr lang="en-US" dirty="0"/>
              <a:t>II. Avoid unnecessary transitions</a:t>
            </a:r>
          </a:p>
          <a:p>
            <a:endParaRPr lang="en-US" dirty="0"/>
          </a:p>
          <a:p>
            <a:r>
              <a:rPr lang="en-US" sz="3200" dirty="0">
                <a:latin typeface="Goudy Old Style" panose="02020502050305020303" pitchFamily="18" charset="0"/>
              </a:rPr>
              <a:t>Public speakers are often advised, “Tell them what you’re going to say, say it, and then tell them what you said.”</a:t>
            </a:r>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74751E5C-83A2-45E8-B36D-3BE4A3790592}"/>
              </a:ext>
            </a:extLst>
          </p:cNvPr>
          <p:cNvSpPr txBox="1"/>
          <p:nvPr/>
        </p:nvSpPr>
        <p:spPr>
          <a:xfrm>
            <a:off x="5734811" y="676049"/>
            <a:ext cx="5376672" cy="1569660"/>
          </a:xfrm>
          <a:prstGeom prst="rect">
            <a:avLst/>
          </a:prstGeom>
          <a:noFill/>
        </p:spPr>
        <p:txBody>
          <a:bodyPr wrap="square" rtlCol="0">
            <a:spAutoFit/>
          </a:bodyPr>
          <a:lstStyle/>
          <a:p>
            <a:r>
              <a:rPr lang="en-US" sz="3200" dirty="0"/>
              <a:t>Good writing is well organized with a discernable progression and structure. </a:t>
            </a:r>
          </a:p>
        </p:txBody>
      </p:sp>
      <p:sp>
        <p:nvSpPr>
          <p:cNvPr id="4" name="Oval 3">
            <a:extLst>
              <a:ext uri="{FF2B5EF4-FFF2-40B4-BE49-F238E27FC236}">
                <a16:creationId xmlns:a16="http://schemas.microsoft.com/office/drawing/2014/main" id="{2FF734C0-8F71-472A-BDE9-8BFB87CF029E}"/>
              </a:ext>
            </a:extLst>
          </p:cNvPr>
          <p:cNvSpPr/>
          <p:nvPr/>
        </p:nvSpPr>
        <p:spPr>
          <a:xfrm>
            <a:off x="6399330" y="2039609"/>
            <a:ext cx="4142342" cy="4142342"/>
          </a:xfrm>
          <a:prstGeom prst="ellipse">
            <a:avLst/>
          </a:prstGeom>
          <a:noFill/>
          <a:ln w="317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D1EA6734-132D-4A9B-9764-B89ED430E59E}"/>
              </a:ext>
            </a:extLst>
          </p:cNvPr>
          <p:cNvCxnSpPr>
            <a:cxnSpLocks/>
            <a:stCxn id="4" idx="7"/>
            <a:endCxn id="4" idx="3"/>
          </p:cNvCxnSpPr>
          <p:nvPr/>
        </p:nvCxnSpPr>
        <p:spPr>
          <a:xfrm flipH="1">
            <a:off x="7005962" y="2646241"/>
            <a:ext cx="2929078" cy="2929078"/>
          </a:xfrm>
          <a:prstGeom prst="line">
            <a:avLst/>
          </a:prstGeom>
          <a:ln w="3175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3445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734810" y="2582961"/>
            <a:ext cx="5969509" cy="3816429"/>
          </a:xfrm>
          <a:prstGeom prst="rect">
            <a:avLst/>
          </a:prstGeom>
          <a:noFill/>
        </p:spPr>
        <p:txBody>
          <a:bodyPr wrap="square" rtlCol="0">
            <a:spAutoFit/>
          </a:bodyPr>
          <a:lstStyle/>
          <a:p>
            <a:r>
              <a:rPr lang="en-US" sz="2200" dirty="0"/>
              <a:t>II. Avoid unnecessary transitions</a:t>
            </a:r>
          </a:p>
          <a:p>
            <a:endParaRPr lang="en-US" sz="2200" dirty="0"/>
          </a:p>
          <a:p>
            <a:r>
              <a:rPr lang="en-US" sz="2200" dirty="0"/>
              <a:t>You may occasionally need to review what you have already written, especially in a long document. But generally speaking, prose should draw the reader forward with new information in every line. Give readers credit for being able to follow a well organized train of thought; overexplaining is not only boring and redundant, it’s condescending. Also, readers (and teachers) can tell when you’re just padding your word count. </a:t>
            </a:r>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74751E5C-83A2-45E8-B36D-3BE4A3790592}"/>
              </a:ext>
            </a:extLst>
          </p:cNvPr>
          <p:cNvSpPr txBox="1"/>
          <p:nvPr/>
        </p:nvSpPr>
        <p:spPr>
          <a:xfrm>
            <a:off x="5734811" y="676049"/>
            <a:ext cx="5376672" cy="1569660"/>
          </a:xfrm>
          <a:prstGeom prst="rect">
            <a:avLst/>
          </a:prstGeom>
          <a:noFill/>
        </p:spPr>
        <p:txBody>
          <a:bodyPr wrap="square" rtlCol="0">
            <a:spAutoFit/>
          </a:bodyPr>
          <a:lstStyle/>
          <a:p>
            <a:r>
              <a:rPr lang="en-US" sz="3200" dirty="0"/>
              <a:t>Good writing is well organized with a discernable progression and structure. </a:t>
            </a:r>
          </a:p>
        </p:txBody>
      </p:sp>
    </p:spTree>
    <p:extLst>
      <p:ext uri="{BB962C8B-B14F-4D97-AF65-F5344CB8AC3E}">
        <p14:creationId xmlns:p14="http://schemas.microsoft.com/office/powerpoint/2010/main" val="3834398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734810" y="2582961"/>
            <a:ext cx="5969509" cy="4154984"/>
          </a:xfrm>
          <a:prstGeom prst="rect">
            <a:avLst/>
          </a:prstGeom>
          <a:noFill/>
        </p:spPr>
        <p:txBody>
          <a:bodyPr wrap="square" rtlCol="0">
            <a:spAutoFit/>
          </a:bodyPr>
          <a:lstStyle/>
          <a:p>
            <a:r>
              <a:rPr lang="en-US" dirty="0"/>
              <a:t>II. Avoid unnecessary transitions</a:t>
            </a:r>
          </a:p>
          <a:p>
            <a:endParaRPr lang="en-US" dirty="0"/>
          </a:p>
          <a:p>
            <a:r>
              <a:rPr lang="en-US" sz="1600" dirty="0"/>
              <a:t>E.g.</a:t>
            </a:r>
          </a:p>
          <a:p>
            <a:r>
              <a:rPr lang="en-US" sz="1600" dirty="0"/>
              <a:t>There are several benefits for those who work or write for the Law Review. First, the experience one would gain from participating in the Law Review would add well to one’s resumé in the future—and not just for those who want to become lawyers. “It begins to set you out,” he said. “We begin to set up a scenario that you look different than other students coming in from different schools.”</a:t>
            </a:r>
          </a:p>
          <a:p>
            <a:r>
              <a:rPr lang="en-US" sz="1600" dirty="0"/>
              <a:t>Second, the Law Review offers experience necessary for law school prospects to impress law schools. Obviously, there will be many opportunities to research law and legal precedent, which is the mission of the Law Review, but additionally, Reeves highlighted the importance of learning the Bluebook citation style. </a:t>
            </a:r>
          </a:p>
          <a:p>
            <a:endParaRPr lang="en-US" dirty="0"/>
          </a:p>
          <a:p>
            <a:endParaRPr lang="en-US" dirty="0"/>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74751E5C-83A2-45E8-B36D-3BE4A3790592}"/>
              </a:ext>
            </a:extLst>
          </p:cNvPr>
          <p:cNvSpPr txBox="1"/>
          <p:nvPr/>
        </p:nvSpPr>
        <p:spPr>
          <a:xfrm>
            <a:off x="5734811" y="676049"/>
            <a:ext cx="5376672" cy="1569660"/>
          </a:xfrm>
          <a:prstGeom prst="rect">
            <a:avLst/>
          </a:prstGeom>
          <a:noFill/>
        </p:spPr>
        <p:txBody>
          <a:bodyPr wrap="square" rtlCol="0">
            <a:spAutoFit/>
          </a:bodyPr>
          <a:lstStyle/>
          <a:p>
            <a:r>
              <a:rPr lang="en-US" sz="3200" dirty="0"/>
              <a:t>Good writing is well organized with a discernable progression and structure. </a:t>
            </a:r>
          </a:p>
        </p:txBody>
      </p:sp>
    </p:spTree>
    <p:extLst>
      <p:ext uri="{BB962C8B-B14F-4D97-AF65-F5344CB8AC3E}">
        <p14:creationId xmlns:p14="http://schemas.microsoft.com/office/powerpoint/2010/main" val="3838740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803081" y="412638"/>
            <a:ext cx="5969509" cy="6063198"/>
          </a:xfrm>
          <a:prstGeom prst="rect">
            <a:avLst/>
          </a:prstGeom>
          <a:noFill/>
        </p:spPr>
        <p:txBody>
          <a:bodyPr wrap="square" rtlCol="0">
            <a:spAutoFit/>
          </a:bodyPr>
          <a:lstStyle/>
          <a:p>
            <a:r>
              <a:rPr lang="en-US" dirty="0"/>
              <a:t>II. Avoid unnecessary transitions</a:t>
            </a:r>
          </a:p>
          <a:p>
            <a:endParaRPr lang="en-US" dirty="0"/>
          </a:p>
          <a:p>
            <a:r>
              <a:rPr lang="en-US" sz="1600" dirty="0"/>
              <a:t>E.g.</a:t>
            </a:r>
          </a:p>
          <a:p>
            <a:r>
              <a:rPr lang="en-US" sz="1600" dirty="0">
                <a:solidFill>
                  <a:srgbClr val="FF0000"/>
                </a:solidFill>
              </a:rPr>
              <a:t>There are several benefits for those who work or write for the Law Review. </a:t>
            </a:r>
            <a:r>
              <a:rPr lang="en-US" sz="1600" dirty="0"/>
              <a:t>First, the experience one would gain from participating in the Law Review would add well to one’s resumé in the future—and not just for those who want to become lawyers. “It begins to set you out,” he said. “We begin to set up a scenario that you look different than other students coming in from different schools.”</a:t>
            </a:r>
          </a:p>
          <a:p>
            <a:r>
              <a:rPr lang="en-US" sz="1600" dirty="0">
                <a:solidFill>
                  <a:srgbClr val="FF0000"/>
                </a:solidFill>
              </a:rPr>
              <a:t>Second, the Law Review offers experience necessary for law school prospects to impress law schools. </a:t>
            </a:r>
            <a:r>
              <a:rPr lang="en-US" sz="1600" dirty="0"/>
              <a:t>Obviously, there will be many opportunities to research law and legal precedent, which is the mission of the Law Review, but additionally, Reeves highlighted the importance of learning the Bluebook citation style.</a:t>
            </a:r>
          </a:p>
          <a:p>
            <a:endParaRPr lang="en-US" sz="1600" dirty="0"/>
          </a:p>
          <a:p>
            <a:r>
              <a:rPr lang="en-US" sz="1600" dirty="0"/>
              <a:t>Experience on the Law Review would be a helpful credential for an undergraduate resumé, and not just for aspiring lawyers. “It begins to set you out,” Reeves said. “We begin to set up a scenario that you look different than other students coming in from different schools.” It also teaches students important aspects of legal research, he added, especially the Bluebook citation style.</a:t>
            </a:r>
          </a:p>
          <a:p>
            <a:endParaRPr lang="en-US" dirty="0"/>
          </a:p>
          <a:p>
            <a:endParaRPr lang="en-US" dirty="0"/>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21236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734811" y="2245709"/>
            <a:ext cx="5969509" cy="4247317"/>
          </a:xfrm>
          <a:prstGeom prst="rect">
            <a:avLst/>
          </a:prstGeom>
          <a:noFill/>
        </p:spPr>
        <p:txBody>
          <a:bodyPr wrap="square" rtlCol="0">
            <a:spAutoFit/>
          </a:bodyPr>
          <a:lstStyle/>
          <a:p>
            <a:pPr marL="400050" indent="-400050">
              <a:buAutoNum type="romanUcPeriod" startAt="3"/>
            </a:pPr>
            <a:r>
              <a:rPr lang="en-US" dirty="0"/>
              <a:t>Compose “true topic sentences.” (Thanks, Dr. Spinney)</a:t>
            </a:r>
          </a:p>
          <a:p>
            <a:endParaRPr lang="en-US" dirty="0"/>
          </a:p>
          <a:p>
            <a:r>
              <a:rPr lang="en-US" dirty="0"/>
              <a:t>Crafting a true topic sentence for each of an essay’s paragraphs is the key to writing an impressive argumentative essay. Never write pseudo-topic sentences that only announce the paragraph’s subject. Example of a pseudo-topic sentence: </a:t>
            </a:r>
            <a:r>
              <a:rPr lang="en-US" i="1" dirty="0"/>
              <a:t>The Puritans valued education</a:t>
            </a:r>
            <a:r>
              <a:rPr lang="en-US" dirty="0"/>
              <a:t>. Unlike this example, a true topic sentence makes a claim or assertion that supports the essay’s thesis. </a:t>
            </a:r>
            <a:r>
              <a:rPr lang="en-US" dirty="0">
                <a:highlight>
                  <a:srgbClr val="C0C0C0"/>
                </a:highlight>
              </a:rPr>
              <a:t>Hence a true topic sentence declares an argument that is one element of the essay’s overall argument. </a:t>
            </a:r>
            <a:r>
              <a:rPr lang="en-US" dirty="0"/>
              <a:t>(In our HIS203 and HIS213 essays, the argument should be a persuasive answer to the assigned question.) Example of a true topic sentence: </a:t>
            </a:r>
            <a:r>
              <a:rPr lang="en-US" i="1" dirty="0"/>
              <a:t>The Puritans’ classical liberal arts education created independent thinkers who would never submit to authoritarian governance</a:t>
            </a:r>
            <a:r>
              <a:rPr lang="en-US" dirty="0"/>
              <a:t>.</a:t>
            </a:r>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74751E5C-83A2-45E8-B36D-3BE4A3790592}"/>
              </a:ext>
            </a:extLst>
          </p:cNvPr>
          <p:cNvSpPr txBox="1"/>
          <p:nvPr/>
        </p:nvSpPr>
        <p:spPr>
          <a:xfrm>
            <a:off x="5734811" y="676049"/>
            <a:ext cx="5376672" cy="1569660"/>
          </a:xfrm>
          <a:prstGeom prst="rect">
            <a:avLst/>
          </a:prstGeom>
          <a:noFill/>
        </p:spPr>
        <p:txBody>
          <a:bodyPr wrap="square" rtlCol="0">
            <a:spAutoFit/>
          </a:bodyPr>
          <a:lstStyle/>
          <a:p>
            <a:r>
              <a:rPr lang="en-US" sz="3200" dirty="0"/>
              <a:t>Good writing is well organized with a discernable progression and structure. </a:t>
            </a:r>
          </a:p>
        </p:txBody>
      </p:sp>
    </p:spTree>
    <p:extLst>
      <p:ext uri="{BB962C8B-B14F-4D97-AF65-F5344CB8AC3E}">
        <p14:creationId xmlns:p14="http://schemas.microsoft.com/office/powerpoint/2010/main" val="4188266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5474208" y="1414272"/>
            <a:ext cx="6156960" cy="4647426"/>
          </a:xfrm>
          <a:prstGeom prst="rect">
            <a:avLst/>
          </a:prstGeom>
          <a:noFill/>
        </p:spPr>
        <p:txBody>
          <a:bodyPr wrap="square" rtlCol="0">
            <a:spAutoFit/>
          </a:bodyPr>
          <a:lstStyle/>
          <a:p>
            <a:pPr algn="ctr"/>
            <a:r>
              <a:rPr lang="en-US" sz="6000" dirty="0">
                <a:latin typeface="Arial Black" panose="020B0A04020102020204" pitchFamily="34" charset="0"/>
              </a:rPr>
              <a:t>I write</a:t>
            </a:r>
          </a:p>
          <a:p>
            <a:pPr algn="ctr"/>
            <a:r>
              <a:rPr lang="en-US" sz="4800" dirty="0">
                <a:latin typeface="Monotype Corsiva" panose="03010101010201010101" pitchFamily="66" charset="0"/>
              </a:rPr>
              <a:t>because I don’t know what </a:t>
            </a:r>
            <a:r>
              <a:rPr lang="en-US" sz="6000" dirty="0">
                <a:latin typeface="Arial Black" panose="020B0A04020102020204" pitchFamily="34" charset="0"/>
              </a:rPr>
              <a:t>I think</a:t>
            </a:r>
          </a:p>
          <a:p>
            <a:pPr algn="ctr"/>
            <a:r>
              <a:rPr lang="en-US" sz="4800" dirty="0">
                <a:latin typeface="Monotype Corsiva" panose="03010101010201010101" pitchFamily="66" charset="0"/>
              </a:rPr>
              <a:t>until</a:t>
            </a:r>
          </a:p>
          <a:p>
            <a:pPr algn="ctr"/>
            <a:r>
              <a:rPr lang="en-US" sz="4800" dirty="0">
                <a:latin typeface="Arial Black" panose="020B0A04020102020204" pitchFamily="34" charset="0"/>
              </a:rPr>
              <a:t>I read what I say.</a:t>
            </a:r>
          </a:p>
          <a:p>
            <a:r>
              <a:rPr lang="en-US" sz="3200" dirty="0">
                <a:latin typeface="Monotype Corsiva" panose="03010101010201010101" pitchFamily="66" charset="0"/>
              </a:rPr>
              <a:t>--novelist Flannery O’Connor</a:t>
            </a:r>
          </a:p>
        </p:txBody>
      </p:sp>
    </p:spTree>
    <p:extLst>
      <p:ext uri="{BB962C8B-B14F-4D97-AF65-F5344CB8AC3E}">
        <p14:creationId xmlns:p14="http://schemas.microsoft.com/office/powerpoint/2010/main" val="125356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734811" y="2245709"/>
            <a:ext cx="5969509" cy="3693319"/>
          </a:xfrm>
          <a:prstGeom prst="rect">
            <a:avLst/>
          </a:prstGeom>
          <a:noFill/>
        </p:spPr>
        <p:txBody>
          <a:bodyPr wrap="square" rtlCol="0">
            <a:spAutoFit/>
          </a:bodyPr>
          <a:lstStyle/>
          <a:p>
            <a:pPr marL="400050" indent="-400050">
              <a:buAutoNum type="romanUcPeriod" startAt="3"/>
            </a:pPr>
            <a:r>
              <a:rPr lang="en-US" dirty="0"/>
              <a:t>Compose “true topic sentences.” (Thanks, Dr. Spinney)</a:t>
            </a:r>
          </a:p>
          <a:p>
            <a:endParaRPr lang="en-US" dirty="0"/>
          </a:p>
          <a:p>
            <a:r>
              <a:rPr lang="en-US" dirty="0"/>
              <a:t>Not a True Topic Sentence (NATTS): The Puritans made rules to distinguish between legitimate and illegitimate sports.</a:t>
            </a:r>
          </a:p>
          <a:p>
            <a:r>
              <a:rPr lang="en-US" dirty="0"/>
              <a:t>A Healthy Topic Sentence (AHTS): Rule-making becomes legalistic bondage when it subjects even recreation to laws and punishments. </a:t>
            </a:r>
          </a:p>
          <a:p>
            <a:r>
              <a:rPr lang="en-US" dirty="0"/>
              <a:t> </a:t>
            </a:r>
          </a:p>
          <a:p>
            <a:r>
              <a:rPr lang="en-US" dirty="0"/>
              <a:t>NATTS: The Puritans enjoyed affectionate marriages.</a:t>
            </a:r>
          </a:p>
          <a:p>
            <a:r>
              <a:rPr lang="en-US" dirty="0"/>
              <a:t>AHTS: Affectionate marriages–like the ones the Puritans enjoyed–promote emotionally satisfying societies, not grim and repressive ones.</a:t>
            </a:r>
          </a:p>
          <a:p>
            <a:r>
              <a:rPr lang="en-US" dirty="0"/>
              <a:t> </a:t>
            </a:r>
          </a:p>
        </p:txBody>
      </p:sp>
      <p:sp>
        <p:nvSpPr>
          <p:cNvPr id="3" name="TextBox 2">
            <a:extLst>
              <a:ext uri="{FF2B5EF4-FFF2-40B4-BE49-F238E27FC236}">
                <a16:creationId xmlns:a16="http://schemas.microsoft.com/office/drawing/2014/main" id="{82A64B8C-9A85-4DE9-84C1-C30EE0CE33E5}"/>
              </a:ext>
            </a:extLst>
          </p:cNvPr>
          <p:cNvSpPr txBox="1"/>
          <p:nvPr/>
        </p:nvSpPr>
        <p:spPr>
          <a:xfrm>
            <a:off x="6031832" y="2398295"/>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74751E5C-83A2-45E8-B36D-3BE4A3790592}"/>
              </a:ext>
            </a:extLst>
          </p:cNvPr>
          <p:cNvSpPr txBox="1"/>
          <p:nvPr/>
        </p:nvSpPr>
        <p:spPr>
          <a:xfrm>
            <a:off x="5734811" y="676049"/>
            <a:ext cx="5376672" cy="1569660"/>
          </a:xfrm>
          <a:prstGeom prst="rect">
            <a:avLst/>
          </a:prstGeom>
          <a:noFill/>
        </p:spPr>
        <p:txBody>
          <a:bodyPr wrap="square" rtlCol="0">
            <a:spAutoFit/>
          </a:bodyPr>
          <a:lstStyle/>
          <a:p>
            <a:r>
              <a:rPr lang="en-US" sz="3200" dirty="0"/>
              <a:t>Good writing is well organized with a discernable progression and structure. </a:t>
            </a:r>
          </a:p>
        </p:txBody>
      </p:sp>
    </p:spTree>
    <p:extLst>
      <p:ext uri="{BB962C8B-B14F-4D97-AF65-F5344CB8AC3E}">
        <p14:creationId xmlns:p14="http://schemas.microsoft.com/office/powerpoint/2010/main" val="2272806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4" name="TextBox 3">
            <a:extLst>
              <a:ext uri="{FF2B5EF4-FFF2-40B4-BE49-F238E27FC236}">
                <a16:creationId xmlns:a16="http://schemas.microsoft.com/office/drawing/2014/main" id="{BFC4FE88-4D0F-4109-BF1D-29A1738BD820}"/>
              </a:ext>
            </a:extLst>
          </p:cNvPr>
          <p:cNvSpPr txBox="1"/>
          <p:nvPr/>
        </p:nvSpPr>
        <p:spPr>
          <a:xfrm>
            <a:off x="6243191" y="681137"/>
            <a:ext cx="4359911" cy="830997"/>
          </a:xfrm>
          <a:prstGeom prst="rect">
            <a:avLst/>
          </a:prstGeom>
          <a:noFill/>
        </p:spPr>
        <p:txBody>
          <a:bodyPr wrap="none" rtlCol="0">
            <a:spAutoFit/>
          </a:bodyPr>
          <a:lstStyle/>
          <a:p>
            <a:r>
              <a:rPr lang="en-US" sz="4800" dirty="0"/>
              <a:t>STORYTELLING</a:t>
            </a:r>
          </a:p>
        </p:txBody>
      </p:sp>
      <p:sp>
        <p:nvSpPr>
          <p:cNvPr id="3" name="TextBox 2">
            <a:extLst>
              <a:ext uri="{FF2B5EF4-FFF2-40B4-BE49-F238E27FC236}">
                <a16:creationId xmlns:a16="http://schemas.microsoft.com/office/drawing/2014/main" id="{1027DB6F-2C10-477E-BAD5-CDA3176B0896}"/>
              </a:ext>
            </a:extLst>
          </p:cNvPr>
          <p:cNvSpPr txBox="1"/>
          <p:nvPr/>
        </p:nvSpPr>
        <p:spPr>
          <a:xfrm>
            <a:off x="5539248" y="2449689"/>
            <a:ext cx="5767797" cy="769441"/>
          </a:xfrm>
          <a:prstGeom prst="rect">
            <a:avLst/>
          </a:prstGeom>
          <a:noFill/>
        </p:spPr>
        <p:txBody>
          <a:bodyPr wrap="none" rtlCol="0">
            <a:spAutoFit/>
          </a:bodyPr>
          <a:lstStyle/>
          <a:p>
            <a:pPr algn="ctr"/>
            <a:r>
              <a:rPr lang="en-US" sz="4400" dirty="0">
                <a:latin typeface="Goudy Old Style" panose="02020502050305020303" pitchFamily="18" charset="0"/>
              </a:rPr>
              <a:t>Stories </a:t>
            </a:r>
            <a:r>
              <a:rPr lang="en-US" sz="4400" dirty="0">
                <a:latin typeface="Arial Black" panose="020B0A04020102020204" pitchFamily="34" charset="0"/>
              </a:rPr>
              <a:t>define</a:t>
            </a:r>
            <a:r>
              <a:rPr lang="en-US" sz="4400" dirty="0">
                <a:latin typeface="Goudy Old Style" panose="02020502050305020303" pitchFamily="18" charset="0"/>
              </a:rPr>
              <a:t> cultures.</a:t>
            </a:r>
          </a:p>
        </p:txBody>
      </p:sp>
    </p:spTree>
    <p:extLst>
      <p:ext uri="{BB962C8B-B14F-4D97-AF65-F5344CB8AC3E}">
        <p14:creationId xmlns:p14="http://schemas.microsoft.com/office/powerpoint/2010/main" val="3487736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605519" y="1512134"/>
            <a:ext cx="5635256" cy="369332"/>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BFC4FE88-4D0F-4109-BF1D-29A1738BD820}"/>
              </a:ext>
            </a:extLst>
          </p:cNvPr>
          <p:cNvSpPr txBox="1"/>
          <p:nvPr/>
        </p:nvSpPr>
        <p:spPr>
          <a:xfrm>
            <a:off x="6243191" y="681137"/>
            <a:ext cx="4359911" cy="830997"/>
          </a:xfrm>
          <a:prstGeom prst="rect">
            <a:avLst/>
          </a:prstGeom>
          <a:noFill/>
        </p:spPr>
        <p:txBody>
          <a:bodyPr wrap="none" rtlCol="0">
            <a:spAutoFit/>
          </a:bodyPr>
          <a:lstStyle/>
          <a:p>
            <a:r>
              <a:rPr lang="en-US" sz="4800" dirty="0"/>
              <a:t>STORYTELLING</a:t>
            </a:r>
          </a:p>
        </p:txBody>
      </p:sp>
      <p:sp>
        <p:nvSpPr>
          <p:cNvPr id="3" name="TextBox 2">
            <a:extLst>
              <a:ext uri="{FF2B5EF4-FFF2-40B4-BE49-F238E27FC236}">
                <a16:creationId xmlns:a16="http://schemas.microsoft.com/office/drawing/2014/main" id="{1027DB6F-2C10-477E-BAD5-CDA3176B0896}"/>
              </a:ext>
            </a:extLst>
          </p:cNvPr>
          <p:cNvSpPr txBox="1"/>
          <p:nvPr/>
        </p:nvSpPr>
        <p:spPr>
          <a:xfrm>
            <a:off x="5795920" y="2449689"/>
            <a:ext cx="5254452" cy="1446550"/>
          </a:xfrm>
          <a:prstGeom prst="rect">
            <a:avLst/>
          </a:prstGeom>
          <a:noFill/>
        </p:spPr>
        <p:txBody>
          <a:bodyPr wrap="none" rtlCol="0">
            <a:spAutoFit/>
          </a:bodyPr>
          <a:lstStyle/>
          <a:p>
            <a:pPr algn="ctr"/>
            <a:r>
              <a:rPr lang="en-US" sz="4400" dirty="0">
                <a:latin typeface="Goudy Old Style" panose="02020502050305020303" pitchFamily="18" charset="0"/>
              </a:rPr>
              <a:t>Stories define cultures.</a:t>
            </a:r>
          </a:p>
          <a:p>
            <a:pPr algn="ctr"/>
            <a:r>
              <a:rPr lang="en-US" sz="4400" dirty="0">
                <a:latin typeface="Goudy Old Style" panose="02020502050305020303" pitchFamily="18" charset="0"/>
              </a:rPr>
              <a:t>So the </a:t>
            </a:r>
            <a:r>
              <a:rPr lang="en-US" sz="4400" dirty="0">
                <a:latin typeface="Arial Black" panose="020B0A04020102020204" pitchFamily="34" charset="0"/>
              </a:rPr>
              <a:t>question</a:t>
            </a:r>
            <a:r>
              <a:rPr lang="en-US" sz="4400" dirty="0">
                <a:latin typeface="Goudy Old Style" panose="02020502050305020303" pitchFamily="18" charset="0"/>
              </a:rPr>
              <a:t> is: </a:t>
            </a:r>
          </a:p>
        </p:txBody>
      </p:sp>
    </p:spTree>
    <p:extLst>
      <p:ext uri="{BB962C8B-B14F-4D97-AF65-F5344CB8AC3E}">
        <p14:creationId xmlns:p14="http://schemas.microsoft.com/office/powerpoint/2010/main" val="1034379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605519" y="1512134"/>
            <a:ext cx="5635256" cy="369332"/>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BFC4FE88-4D0F-4109-BF1D-29A1738BD820}"/>
              </a:ext>
            </a:extLst>
          </p:cNvPr>
          <p:cNvSpPr txBox="1"/>
          <p:nvPr/>
        </p:nvSpPr>
        <p:spPr>
          <a:xfrm>
            <a:off x="6243191" y="681137"/>
            <a:ext cx="4359911" cy="830997"/>
          </a:xfrm>
          <a:prstGeom prst="rect">
            <a:avLst/>
          </a:prstGeom>
          <a:noFill/>
        </p:spPr>
        <p:txBody>
          <a:bodyPr wrap="none" rtlCol="0">
            <a:spAutoFit/>
          </a:bodyPr>
          <a:lstStyle/>
          <a:p>
            <a:r>
              <a:rPr lang="en-US" sz="4800" dirty="0"/>
              <a:t>STORYTELLING</a:t>
            </a:r>
          </a:p>
        </p:txBody>
      </p:sp>
      <p:sp>
        <p:nvSpPr>
          <p:cNvPr id="3" name="TextBox 2">
            <a:extLst>
              <a:ext uri="{FF2B5EF4-FFF2-40B4-BE49-F238E27FC236}">
                <a16:creationId xmlns:a16="http://schemas.microsoft.com/office/drawing/2014/main" id="{1027DB6F-2C10-477E-BAD5-CDA3176B0896}"/>
              </a:ext>
            </a:extLst>
          </p:cNvPr>
          <p:cNvSpPr txBox="1"/>
          <p:nvPr/>
        </p:nvSpPr>
        <p:spPr>
          <a:xfrm>
            <a:off x="5795920" y="2449689"/>
            <a:ext cx="5254451" cy="3477875"/>
          </a:xfrm>
          <a:prstGeom prst="rect">
            <a:avLst/>
          </a:prstGeom>
          <a:noFill/>
        </p:spPr>
        <p:txBody>
          <a:bodyPr wrap="none" rtlCol="0">
            <a:spAutoFit/>
          </a:bodyPr>
          <a:lstStyle/>
          <a:p>
            <a:pPr algn="ctr"/>
            <a:r>
              <a:rPr lang="en-US" sz="4400" dirty="0">
                <a:latin typeface="Goudy Old Style" panose="02020502050305020303" pitchFamily="18" charset="0"/>
              </a:rPr>
              <a:t>Stories define cultures.</a:t>
            </a:r>
          </a:p>
          <a:p>
            <a:pPr algn="ctr"/>
            <a:r>
              <a:rPr lang="en-US" sz="4400" dirty="0">
                <a:latin typeface="Goudy Old Style" panose="02020502050305020303" pitchFamily="18" charset="0"/>
              </a:rPr>
              <a:t>So the question is:</a:t>
            </a:r>
          </a:p>
          <a:p>
            <a:pPr algn="ctr"/>
            <a:r>
              <a:rPr lang="en-US" sz="4400" dirty="0">
                <a:latin typeface="Goudy Old Style" panose="02020502050305020303" pitchFamily="18" charset="0"/>
              </a:rPr>
              <a:t>Are you content to</a:t>
            </a:r>
          </a:p>
          <a:p>
            <a:pPr algn="ctr"/>
            <a:r>
              <a:rPr lang="en-US" sz="4400" dirty="0">
                <a:latin typeface="Arial Black" panose="020B0A04020102020204" pitchFamily="34" charset="0"/>
              </a:rPr>
              <a:t>be told</a:t>
            </a:r>
          </a:p>
          <a:p>
            <a:pPr algn="ctr"/>
            <a:r>
              <a:rPr lang="en-US" sz="4400" dirty="0">
                <a:latin typeface="Goudy Old Style" panose="02020502050305020303" pitchFamily="18" charset="0"/>
              </a:rPr>
              <a:t>those stories?</a:t>
            </a:r>
          </a:p>
        </p:txBody>
      </p:sp>
    </p:spTree>
    <p:extLst>
      <p:ext uri="{BB962C8B-B14F-4D97-AF65-F5344CB8AC3E}">
        <p14:creationId xmlns:p14="http://schemas.microsoft.com/office/powerpoint/2010/main" val="5763617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605519" y="1512134"/>
            <a:ext cx="5635256" cy="369332"/>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BFC4FE88-4D0F-4109-BF1D-29A1738BD820}"/>
              </a:ext>
            </a:extLst>
          </p:cNvPr>
          <p:cNvSpPr txBox="1"/>
          <p:nvPr/>
        </p:nvSpPr>
        <p:spPr>
          <a:xfrm>
            <a:off x="6243191" y="681137"/>
            <a:ext cx="4359911" cy="830997"/>
          </a:xfrm>
          <a:prstGeom prst="rect">
            <a:avLst/>
          </a:prstGeom>
          <a:noFill/>
        </p:spPr>
        <p:txBody>
          <a:bodyPr wrap="none" rtlCol="0">
            <a:spAutoFit/>
          </a:bodyPr>
          <a:lstStyle/>
          <a:p>
            <a:r>
              <a:rPr lang="en-US" sz="4800" dirty="0"/>
              <a:t>STORYTELLING</a:t>
            </a:r>
          </a:p>
        </p:txBody>
      </p:sp>
      <p:sp>
        <p:nvSpPr>
          <p:cNvPr id="3" name="TextBox 2">
            <a:extLst>
              <a:ext uri="{FF2B5EF4-FFF2-40B4-BE49-F238E27FC236}">
                <a16:creationId xmlns:a16="http://schemas.microsoft.com/office/drawing/2014/main" id="{1027DB6F-2C10-477E-BAD5-CDA3176B0896}"/>
              </a:ext>
            </a:extLst>
          </p:cNvPr>
          <p:cNvSpPr txBox="1"/>
          <p:nvPr/>
        </p:nvSpPr>
        <p:spPr>
          <a:xfrm>
            <a:off x="5795920" y="2449689"/>
            <a:ext cx="5254451" cy="3477875"/>
          </a:xfrm>
          <a:prstGeom prst="rect">
            <a:avLst/>
          </a:prstGeom>
          <a:noFill/>
        </p:spPr>
        <p:txBody>
          <a:bodyPr wrap="none" rtlCol="0">
            <a:spAutoFit/>
          </a:bodyPr>
          <a:lstStyle/>
          <a:p>
            <a:pPr algn="ctr"/>
            <a:r>
              <a:rPr lang="en-US" sz="4400" dirty="0">
                <a:latin typeface="Goudy Old Style" panose="02020502050305020303" pitchFamily="18" charset="0"/>
              </a:rPr>
              <a:t>Stories define cultures.</a:t>
            </a:r>
          </a:p>
          <a:p>
            <a:pPr algn="ctr"/>
            <a:r>
              <a:rPr lang="en-US" sz="4400" dirty="0">
                <a:latin typeface="Goudy Old Style" panose="02020502050305020303" pitchFamily="18" charset="0"/>
              </a:rPr>
              <a:t>So the question is:</a:t>
            </a:r>
          </a:p>
          <a:p>
            <a:pPr algn="ctr"/>
            <a:r>
              <a:rPr lang="en-US" sz="4400" dirty="0">
                <a:latin typeface="Goudy Old Style" panose="02020502050305020303" pitchFamily="18" charset="0"/>
              </a:rPr>
              <a:t>Or do you want to</a:t>
            </a:r>
          </a:p>
          <a:p>
            <a:pPr algn="ctr"/>
            <a:r>
              <a:rPr lang="en-US" sz="4400" dirty="0">
                <a:latin typeface="Arial Black" panose="020B0A04020102020204" pitchFamily="34" charset="0"/>
              </a:rPr>
              <a:t>tell</a:t>
            </a:r>
          </a:p>
          <a:p>
            <a:pPr algn="ctr"/>
            <a:r>
              <a:rPr lang="en-US" sz="4400" dirty="0">
                <a:latin typeface="Goudy Old Style" panose="02020502050305020303" pitchFamily="18" charset="0"/>
              </a:rPr>
              <a:t>them?</a:t>
            </a:r>
          </a:p>
        </p:txBody>
      </p:sp>
    </p:spTree>
    <p:extLst>
      <p:ext uri="{BB962C8B-B14F-4D97-AF65-F5344CB8AC3E}">
        <p14:creationId xmlns:p14="http://schemas.microsoft.com/office/powerpoint/2010/main" val="1533771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605519" y="1512134"/>
            <a:ext cx="5635256" cy="369332"/>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BFC4FE88-4D0F-4109-BF1D-29A1738BD820}"/>
              </a:ext>
            </a:extLst>
          </p:cNvPr>
          <p:cNvSpPr txBox="1"/>
          <p:nvPr/>
        </p:nvSpPr>
        <p:spPr>
          <a:xfrm>
            <a:off x="6243191" y="681137"/>
            <a:ext cx="4359911" cy="830997"/>
          </a:xfrm>
          <a:prstGeom prst="rect">
            <a:avLst/>
          </a:prstGeom>
          <a:noFill/>
        </p:spPr>
        <p:txBody>
          <a:bodyPr wrap="none" rtlCol="0">
            <a:spAutoFit/>
          </a:bodyPr>
          <a:lstStyle/>
          <a:p>
            <a:r>
              <a:rPr lang="en-US" sz="4800" dirty="0"/>
              <a:t>STORYTELLING</a:t>
            </a:r>
          </a:p>
        </p:txBody>
      </p:sp>
      <p:sp>
        <p:nvSpPr>
          <p:cNvPr id="3" name="TextBox 2">
            <a:extLst>
              <a:ext uri="{FF2B5EF4-FFF2-40B4-BE49-F238E27FC236}">
                <a16:creationId xmlns:a16="http://schemas.microsoft.com/office/drawing/2014/main" id="{1027DB6F-2C10-477E-BAD5-CDA3176B0896}"/>
              </a:ext>
            </a:extLst>
          </p:cNvPr>
          <p:cNvSpPr txBox="1"/>
          <p:nvPr/>
        </p:nvSpPr>
        <p:spPr>
          <a:xfrm>
            <a:off x="4999389" y="1881466"/>
            <a:ext cx="6847516" cy="4893647"/>
          </a:xfrm>
          <a:prstGeom prst="rect">
            <a:avLst/>
          </a:prstGeom>
          <a:noFill/>
        </p:spPr>
        <p:txBody>
          <a:bodyPr wrap="none" rtlCol="0">
            <a:spAutoFit/>
          </a:bodyPr>
          <a:lstStyle/>
          <a:p>
            <a:pPr algn="ctr"/>
            <a:r>
              <a:rPr lang="en-US" sz="4400" dirty="0">
                <a:latin typeface="Goudy Old Style" panose="02020502050305020303" pitchFamily="18" charset="0"/>
              </a:rPr>
              <a:t>Journalism at PHC</a:t>
            </a:r>
          </a:p>
          <a:p>
            <a:pPr algn="ctr"/>
            <a:r>
              <a:rPr lang="en-US" sz="4400" dirty="0">
                <a:latin typeface="Goudy Old Style" panose="02020502050305020303" pitchFamily="18" charset="0"/>
              </a:rPr>
              <a:t>phc.edu/journalism</a:t>
            </a:r>
          </a:p>
          <a:p>
            <a:pPr marL="571500" indent="-571500">
              <a:buFont typeface="Arial" panose="020B0604020202020204" pitchFamily="34" charset="0"/>
              <a:buChar char="•"/>
            </a:pPr>
            <a:r>
              <a:rPr lang="en-US" sz="3600" dirty="0">
                <a:latin typeface="Goudy Old Style" panose="02020502050305020303" pitchFamily="18" charset="0"/>
              </a:rPr>
              <a:t>journalism</a:t>
            </a:r>
          </a:p>
          <a:p>
            <a:pPr marL="571500" indent="-571500">
              <a:buFont typeface="Arial" panose="020B0604020202020204" pitchFamily="34" charset="0"/>
              <a:buChar char="•"/>
            </a:pPr>
            <a:r>
              <a:rPr lang="en-US" sz="3600" dirty="0">
                <a:latin typeface="Goudy Old Style" panose="02020502050305020303" pitchFamily="18" charset="0"/>
              </a:rPr>
              <a:t>public relations/communications</a:t>
            </a:r>
          </a:p>
          <a:p>
            <a:pPr marL="571500" indent="-571500">
              <a:buFont typeface="Arial" panose="020B0604020202020204" pitchFamily="34" charset="0"/>
              <a:buChar char="•"/>
            </a:pPr>
            <a:r>
              <a:rPr lang="en-US" sz="3600" dirty="0">
                <a:latin typeface="Goudy Old Style" panose="02020502050305020303" pitchFamily="18" charset="0"/>
              </a:rPr>
              <a:t>advocacy/ministry</a:t>
            </a:r>
          </a:p>
          <a:p>
            <a:pPr marL="571500" indent="-571500">
              <a:buFont typeface="Arial" panose="020B0604020202020204" pitchFamily="34" charset="0"/>
              <a:buChar char="•"/>
            </a:pPr>
            <a:r>
              <a:rPr lang="en-US" sz="3600" dirty="0">
                <a:latin typeface="Goudy Old Style" panose="02020502050305020303" pitchFamily="18" charset="0"/>
              </a:rPr>
              <a:t>analysis/education</a:t>
            </a:r>
          </a:p>
          <a:p>
            <a:pPr marL="571500" indent="-571500">
              <a:buFont typeface="Arial" panose="020B0604020202020204" pitchFamily="34" charset="0"/>
              <a:buChar char="•"/>
            </a:pPr>
            <a:r>
              <a:rPr lang="en-US" sz="3600" dirty="0">
                <a:latin typeface="Goudy Old Style" panose="02020502050305020303" pitchFamily="18" charset="0"/>
              </a:rPr>
              <a:t>graphic design/multimedia</a:t>
            </a:r>
          </a:p>
          <a:p>
            <a:pPr algn="ctr"/>
            <a:endParaRPr lang="en-US" sz="4400" dirty="0">
              <a:latin typeface="Goudy Old Style" panose="02020502050305020303" pitchFamily="18" charset="0"/>
            </a:endParaRPr>
          </a:p>
        </p:txBody>
      </p:sp>
    </p:spTree>
    <p:extLst>
      <p:ext uri="{BB962C8B-B14F-4D97-AF65-F5344CB8AC3E}">
        <p14:creationId xmlns:p14="http://schemas.microsoft.com/office/powerpoint/2010/main" val="3164812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605519" y="1512134"/>
            <a:ext cx="5635256" cy="369332"/>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BFC4FE88-4D0F-4109-BF1D-29A1738BD820}"/>
              </a:ext>
            </a:extLst>
          </p:cNvPr>
          <p:cNvSpPr txBox="1"/>
          <p:nvPr/>
        </p:nvSpPr>
        <p:spPr>
          <a:xfrm>
            <a:off x="6243191" y="681137"/>
            <a:ext cx="4359911" cy="830997"/>
          </a:xfrm>
          <a:prstGeom prst="rect">
            <a:avLst/>
          </a:prstGeom>
          <a:noFill/>
        </p:spPr>
        <p:txBody>
          <a:bodyPr wrap="none" rtlCol="0">
            <a:spAutoFit/>
          </a:bodyPr>
          <a:lstStyle/>
          <a:p>
            <a:r>
              <a:rPr lang="en-US" sz="4800" dirty="0"/>
              <a:t>STORYTELLING</a:t>
            </a:r>
          </a:p>
        </p:txBody>
      </p:sp>
      <p:sp>
        <p:nvSpPr>
          <p:cNvPr id="3" name="TextBox 2">
            <a:extLst>
              <a:ext uri="{FF2B5EF4-FFF2-40B4-BE49-F238E27FC236}">
                <a16:creationId xmlns:a16="http://schemas.microsoft.com/office/drawing/2014/main" id="{1027DB6F-2C10-477E-BAD5-CDA3176B0896}"/>
              </a:ext>
            </a:extLst>
          </p:cNvPr>
          <p:cNvSpPr txBox="1"/>
          <p:nvPr/>
        </p:nvSpPr>
        <p:spPr>
          <a:xfrm>
            <a:off x="5301143" y="2449689"/>
            <a:ext cx="6244018" cy="3354765"/>
          </a:xfrm>
          <a:prstGeom prst="rect">
            <a:avLst/>
          </a:prstGeom>
          <a:noFill/>
        </p:spPr>
        <p:txBody>
          <a:bodyPr wrap="none" rtlCol="0">
            <a:spAutoFit/>
          </a:bodyPr>
          <a:lstStyle/>
          <a:p>
            <a:pPr algn="ctr"/>
            <a:r>
              <a:rPr lang="en-US" sz="6000" dirty="0">
                <a:latin typeface="Goudy Old Style" panose="02020502050305020303" pitchFamily="18" charset="0"/>
              </a:rPr>
              <a:t>phc.edu/journalism</a:t>
            </a:r>
          </a:p>
          <a:p>
            <a:pPr algn="ctr"/>
            <a:endParaRPr lang="en-US" sz="4400" dirty="0">
              <a:latin typeface="Goudy Old Style" panose="02020502050305020303" pitchFamily="18" charset="0"/>
            </a:endParaRPr>
          </a:p>
          <a:p>
            <a:pPr algn="ctr"/>
            <a:r>
              <a:rPr lang="en-US" sz="3200" dirty="0">
                <a:latin typeface="Goudy Old Style" panose="02020502050305020303" pitchFamily="18" charset="0"/>
              </a:rPr>
              <a:t>To get the</a:t>
            </a:r>
          </a:p>
          <a:p>
            <a:pPr algn="ctr"/>
            <a:r>
              <a:rPr lang="en-US" sz="3200" dirty="0">
                <a:latin typeface="Goudy Old Style" panose="02020502050305020303" pitchFamily="18" charset="0"/>
              </a:rPr>
              <a:t>slideshow:</a:t>
            </a:r>
          </a:p>
          <a:p>
            <a:pPr algn="ctr"/>
            <a:r>
              <a:rPr lang="en-US" sz="4400" dirty="0">
                <a:latin typeface="Goudy Old Style" panose="02020502050305020303" pitchFamily="18" charset="0"/>
                <a:hlinkClick r:id="rId2"/>
              </a:rPr>
              <a:t>ldsillars@phc.edu</a:t>
            </a:r>
            <a:endParaRPr lang="en-US" sz="4400" dirty="0">
              <a:latin typeface="Goudy Old Style" panose="02020502050305020303" pitchFamily="18" charset="0"/>
            </a:endParaRPr>
          </a:p>
        </p:txBody>
      </p:sp>
    </p:spTree>
    <p:extLst>
      <p:ext uri="{BB962C8B-B14F-4D97-AF65-F5344CB8AC3E}">
        <p14:creationId xmlns:p14="http://schemas.microsoft.com/office/powerpoint/2010/main" val="4282466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6095999" y="2519321"/>
            <a:ext cx="5608321" cy="3539430"/>
          </a:xfrm>
          <a:prstGeom prst="rect">
            <a:avLst/>
          </a:prstGeom>
          <a:noFill/>
        </p:spPr>
        <p:txBody>
          <a:bodyPr wrap="square" rtlCol="0">
            <a:spAutoFit/>
          </a:bodyPr>
          <a:lstStyle/>
          <a:p>
            <a:r>
              <a:rPr lang="en-US" sz="2800" dirty="0"/>
              <a:t>1. is grammatically correct;</a:t>
            </a:r>
          </a:p>
          <a:p>
            <a:r>
              <a:rPr lang="en-US" sz="2800" dirty="0"/>
              <a:t>2. is clear, direct, and concise;</a:t>
            </a:r>
          </a:p>
          <a:p>
            <a:r>
              <a:rPr lang="en-US" sz="2800" dirty="0"/>
              <a:t>3. is well-organized with a discernible progression and structure;</a:t>
            </a:r>
          </a:p>
          <a:p>
            <a:r>
              <a:rPr lang="en-US" sz="2800" dirty="0"/>
              <a:t>4. displays style and word choices appropriate to the context; and</a:t>
            </a:r>
          </a:p>
          <a:p>
            <a:r>
              <a:rPr lang="en-US" sz="2800" dirty="0"/>
              <a:t>5. displays unity of content.</a:t>
            </a:r>
          </a:p>
          <a:p>
            <a:r>
              <a:rPr lang="en-US" sz="2800" dirty="0"/>
              <a:t> </a:t>
            </a:r>
          </a:p>
        </p:txBody>
      </p:sp>
      <p:sp>
        <p:nvSpPr>
          <p:cNvPr id="4" name="TextBox 3">
            <a:extLst>
              <a:ext uri="{FF2B5EF4-FFF2-40B4-BE49-F238E27FC236}">
                <a16:creationId xmlns:a16="http://schemas.microsoft.com/office/drawing/2014/main" id="{BFC4FE88-4D0F-4109-BF1D-29A1738BD820}"/>
              </a:ext>
            </a:extLst>
          </p:cNvPr>
          <p:cNvSpPr txBox="1"/>
          <p:nvPr/>
        </p:nvSpPr>
        <p:spPr>
          <a:xfrm>
            <a:off x="7016352" y="648221"/>
            <a:ext cx="2813591" cy="1569660"/>
          </a:xfrm>
          <a:prstGeom prst="rect">
            <a:avLst/>
          </a:prstGeom>
          <a:noFill/>
        </p:spPr>
        <p:txBody>
          <a:bodyPr wrap="none" rtlCol="0">
            <a:spAutoFit/>
          </a:bodyPr>
          <a:lstStyle/>
          <a:p>
            <a:pPr algn="ctr"/>
            <a:r>
              <a:rPr lang="en-US" sz="4800" dirty="0"/>
              <a:t>GOOD</a:t>
            </a:r>
          </a:p>
          <a:p>
            <a:pPr algn="ctr"/>
            <a:r>
              <a:rPr lang="en-US" sz="4800" dirty="0"/>
              <a:t>WRITING</a:t>
            </a:r>
          </a:p>
        </p:txBody>
      </p:sp>
    </p:spTree>
    <p:extLst>
      <p:ext uri="{BB962C8B-B14F-4D97-AF65-F5344CB8AC3E}">
        <p14:creationId xmlns:p14="http://schemas.microsoft.com/office/powerpoint/2010/main" val="3273427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4" name="TextBox 3">
            <a:extLst>
              <a:ext uri="{FF2B5EF4-FFF2-40B4-BE49-F238E27FC236}">
                <a16:creationId xmlns:a16="http://schemas.microsoft.com/office/drawing/2014/main" id="{BFC4FE88-4D0F-4109-BF1D-29A1738BD820}"/>
              </a:ext>
            </a:extLst>
          </p:cNvPr>
          <p:cNvSpPr txBox="1"/>
          <p:nvPr/>
        </p:nvSpPr>
        <p:spPr>
          <a:xfrm>
            <a:off x="7016352" y="648221"/>
            <a:ext cx="2813591" cy="1569660"/>
          </a:xfrm>
          <a:prstGeom prst="rect">
            <a:avLst/>
          </a:prstGeom>
          <a:noFill/>
        </p:spPr>
        <p:txBody>
          <a:bodyPr wrap="none" rtlCol="0">
            <a:spAutoFit/>
          </a:bodyPr>
          <a:lstStyle/>
          <a:p>
            <a:pPr algn="ctr"/>
            <a:r>
              <a:rPr lang="en-US" sz="4800" dirty="0"/>
              <a:t>GOOD</a:t>
            </a:r>
          </a:p>
          <a:p>
            <a:pPr algn="ctr"/>
            <a:r>
              <a:rPr lang="en-US" sz="4800" dirty="0"/>
              <a:t>WRITING</a:t>
            </a:r>
          </a:p>
        </p:txBody>
      </p:sp>
      <p:pic>
        <p:nvPicPr>
          <p:cNvPr id="5" name="Picture 4">
            <a:extLst>
              <a:ext uri="{FF2B5EF4-FFF2-40B4-BE49-F238E27FC236}">
                <a16:creationId xmlns:a16="http://schemas.microsoft.com/office/drawing/2014/main" id="{2A9CB9E8-F688-4E4F-BE7A-4EECE6A1EE2B}"/>
              </a:ext>
            </a:extLst>
          </p:cNvPr>
          <p:cNvPicPr>
            <a:picLocks noChangeAspect="1"/>
          </p:cNvPicPr>
          <p:nvPr/>
        </p:nvPicPr>
        <p:blipFill>
          <a:blip r:embed="rId2"/>
          <a:stretch>
            <a:fillRect/>
          </a:stretch>
        </p:blipFill>
        <p:spPr>
          <a:xfrm>
            <a:off x="7166617" y="2217881"/>
            <a:ext cx="2513059" cy="3991898"/>
          </a:xfrm>
          <a:prstGeom prst="rect">
            <a:avLst/>
          </a:prstGeom>
        </p:spPr>
      </p:pic>
    </p:spTree>
    <p:extLst>
      <p:ext uri="{BB962C8B-B14F-4D97-AF65-F5344CB8AC3E}">
        <p14:creationId xmlns:p14="http://schemas.microsoft.com/office/powerpoint/2010/main" val="390974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6095999" y="2519321"/>
            <a:ext cx="5608321" cy="3539430"/>
          </a:xfrm>
          <a:prstGeom prst="rect">
            <a:avLst/>
          </a:prstGeom>
          <a:noFill/>
        </p:spPr>
        <p:txBody>
          <a:bodyPr wrap="square" rtlCol="0">
            <a:spAutoFit/>
          </a:bodyPr>
          <a:lstStyle/>
          <a:p>
            <a:r>
              <a:rPr lang="en-US" sz="2800" dirty="0"/>
              <a:t>1. is grammatically correct;</a:t>
            </a:r>
          </a:p>
          <a:p>
            <a:r>
              <a:rPr lang="en-US" sz="2800" dirty="0">
                <a:highlight>
                  <a:srgbClr val="C0C0C0"/>
                </a:highlight>
              </a:rPr>
              <a:t>2. is clear, direct, and concise;</a:t>
            </a:r>
          </a:p>
          <a:p>
            <a:r>
              <a:rPr lang="en-US" sz="2800" dirty="0">
                <a:highlight>
                  <a:srgbClr val="C0C0C0"/>
                </a:highlight>
              </a:rPr>
              <a:t>3. is well-organized with a discernible progression and structure;</a:t>
            </a:r>
          </a:p>
          <a:p>
            <a:r>
              <a:rPr lang="en-US" sz="2800" dirty="0"/>
              <a:t>4. displays style and word choices appropriate to the context; and</a:t>
            </a:r>
          </a:p>
          <a:p>
            <a:r>
              <a:rPr lang="en-US" sz="2800" dirty="0"/>
              <a:t>5. displays unity of content.</a:t>
            </a:r>
          </a:p>
          <a:p>
            <a:r>
              <a:rPr lang="en-US" sz="2800" dirty="0"/>
              <a:t> </a:t>
            </a:r>
          </a:p>
        </p:txBody>
      </p:sp>
      <p:sp>
        <p:nvSpPr>
          <p:cNvPr id="4" name="TextBox 3">
            <a:extLst>
              <a:ext uri="{FF2B5EF4-FFF2-40B4-BE49-F238E27FC236}">
                <a16:creationId xmlns:a16="http://schemas.microsoft.com/office/drawing/2014/main" id="{BFC4FE88-4D0F-4109-BF1D-29A1738BD820}"/>
              </a:ext>
            </a:extLst>
          </p:cNvPr>
          <p:cNvSpPr txBox="1"/>
          <p:nvPr/>
        </p:nvSpPr>
        <p:spPr>
          <a:xfrm>
            <a:off x="7016352" y="648221"/>
            <a:ext cx="2813591" cy="1569660"/>
          </a:xfrm>
          <a:prstGeom prst="rect">
            <a:avLst/>
          </a:prstGeom>
          <a:noFill/>
        </p:spPr>
        <p:txBody>
          <a:bodyPr wrap="none" rtlCol="0">
            <a:spAutoFit/>
          </a:bodyPr>
          <a:lstStyle/>
          <a:p>
            <a:pPr algn="ctr"/>
            <a:r>
              <a:rPr lang="en-US" sz="4800" dirty="0"/>
              <a:t>GOOD</a:t>
            </a:r>
          </a:p>
          <a:p>
            <a:pPr algn="ctr"/>
            <a:r>
              <a:rPr lang="en-US" sz="4800" dirty="0"/>
              <a:t>WRITING</a:t>
            </a:r>
          </a:p>
        </p:txBody>
      </p:sp>
    </p:spTree>
    <p:extLst>
      <p:ext uri="{BB962C8B-B14F-4D97-AF65-F5344CB8AC3E}">
        <p14:creationId xmlns:p14="http://schemas.microsoft.com/office/powerpoint/2010/main" val="1473085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6" name="TextBox 5">
            <a:extLst>
              <a:ext uri="{FF2B5EF4-FFF2-40B4-BE49-F238E27FC236}">
                <a16:creationId xmlns:a16="http://schemas.microsoft.com/office/drawing/2014/main" id="{23F176EC-512F-42E3-B22D-122F99C10692}"/>
              </a:ext>
            </a:extLst>
          </p:cNvPr>
          <p:cNvSpPr txBox="1"/>
          <p:nvPr/>
        </p:nvSpPr>
        <p:spPr>
          <a:xfrm>
            <a:off x="5522976" y="597408"/>
            <a:ext cx="5376672" cy="1323439"/>
          </a:xfrm>
          <a:prstGeom prst="rect">
            <a:avLst/>
          </a:prstGeom>
          <a:noFill/>
        </p:spPr>
        <p:txBody>
          <a:bodyPr wrap="square" rtlCol="0">
            <a:spAutoFit/>
          </a:bodyPr>
          <a:lstStyle/>
          <a:p>
            <a:r>
              <a:rPr lang="en-US" sz="4000" dirty="0"/>
              <a:t>Good writing is clear, direct, and concise. </a:t>
            </a:r>
          </a:p>
        </p:txBody>
      </p:sp>
      <p:sp>
        <p:nvSpPr>
          <p:cNvPr id="3" name="TextBox 2">
            <a:extLst>
              <a:ext uri="{FF2B5EF4-FFF2-40B4-BE49-F238E27FC236}">
                <a16:creationId xmlns:a16="http://schemas.microsoft.com/office/drawing/2014/main" id="{6467F26D-DF2D-450E-8564-D2E24AABDFC4}"/>
              </a:ext>
            </a:extLst>
          </p:cNvPr>
          <p:cNvSpPr txBox="1"/>
          <p:nvPr/>
        </p:nvSpPr>
        <p:spPr>
          <a:xfrm>
            <a:off x="5522976" y="2133008"/>
            <a:ext cx="5793766" cy="4031873"/>
          </a:xfrm>
          <a:prstGeom prst="rect">
            <a:avLst/>
          </a:prstGeom>
          <a:noFill/>
        </p:spPr>
        <p:txBody>
          <a:bodyPr wrap="none" rtlCol="0">
            <a:spAutoFit/>
          </a:bodyPr>
          <a:lstStyle/>
          <a:p>
            <a:r>
              <a:rPr lang="en-US" sz="2800" dirty="0"/>
              <a:t>It is not, however, simplistic</a:t>
            </a:r>
          </a:p>
          <a:p>
            <a:r>
              <a:rPr lang="en-US" sz="2800" dirty="0"/>
              <a:t>or even necessarily simple. </a:t>
            </a:r>
          </a:p>
          <a:p>
            <a:r>
              <a:rPr lang="en-US" sz="2800" i="1" dirty="0">
                <a:highlight>
                  <a:srgbClr val="FFFF00"/>
                </a:highlight>
              </a:rPr>
              <a:t>The effective expression of an idea</a:t>
            </a:r>
          </a:p>
          <a:p>
            <a:r>
              <a:rPr lang="en-US" sz="2800" i="1" dirty="0">
                <a:highlight>
                  <a:srgbClr val="FFFF00"/>
                </a:highlight>
              </a:rPr>
              <a:t>may require complex sentence</a:t>
            </a:r>
          </a:p>
          <a:p>
            <a:r>
              <a:rPr lang="en-US" sz="2800" i="1" dirty="0">
                <a:highlight>
                  <a:srgbClr val="FFFF00"/>
                </a:highlight>
              </a:rPr>
              <a:t>structure. </a:t>
            </a:r>
            <a:r>
              <a:rPr lang="en-US" sz="2800" dirty="0"/>
              <a:t>However, you cannot write a </a:t>
            </a:r>
          </a:p>
          <a:p>
            <a:r>
              <a:rPr lang="en-US" sz="2800" dirty="0"/>
              <a:t>complex sentence until you learn to</a:t>
            </a:r>
          </a:p>
          <a:p>
            <a:r>
              <a:rPr lang="en-US" sz="2800" b="1" dirty="0"/>
              <a:t>write simple sentences</a:t>
            </a:r>
          </a:p>
          <a:p>
            <a:pPr algn="ctr"/>
            <a:r>
              <a:rPr lang="en-US" sz="6000" b="1" dirty="0">
                <a:latin typeface="Elephant" panose="02020904090505020303" pitchFamily="18" charset="0"/>
              </a:rPr>
              <a:t>well</a:t>
            </a:r>
            <a:r>
              <a:rPr lang="en-US" sz="2800" b="1" dirty="0"/>
              <a:t>.</a:t>
            </a:r>
          </a:p>
        </p:txBody>
      </p:sp>
    </p:spTree>
    <p:extLst>
      <p:ext uri="{BB962C8B-B14F-4D97-AF65-F5344CB8AC3E}">
        <p14:creationId xmlns:p14="http://schemas.microsoft.com/office/powerpoint/2010/main" val="106404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4901184" y="1414272"/>
            <a:ext cx="7181088" cy="2800767"/>
          </a:xfrm>
          <a:prstGeom prst="rect">
            <a:avLst/>
          </a:prstGeom>
          <a:noFill/>
        </p:spPr>
        <p:txBody>
          <a:bodyPr wrap="square" rtlCol="0">
            <a:spAutoFit/>
          </a:bodyPr>
          <a:lstStyle/>
          <a:p>
            <a:pPr algn="ctr"/>
            <a:r>
              <a:rPr lang="en-US" sz="4400" dirty="0"/>
              <a:t>The boy was big.</a:t>
            </a:r>
          </a:p>
          <a:p>
            <a:pPr algn="ctr"/>
            <a:r>
              <a:rPr lang="en-US" sz="4400" dirty="0"/>
              <a:t>The ball was round and white.</a:t>
            </a:r>
          </a:p>
          <a:p>
            <a:pPr algn="ctr"/>
            <a:r>
              <a:rPr lang="en-US" sz="4400" dirty="0"/>
              <a:t>The ball was hit by the boy.</a:t>
            </a:r>
          </a:p>
          <a:p>
            <a:pPr algn="ctr"/>
            <a:r>
              <a:rPr lang="en-US" sz="4400" dirty="0"/>
              <a:t>The ball went a long way.</a:t>
            </a:r>
          </a:p>
        </p:txBody>
      </p:sp>
    </p:spTree>
    <p:extLst>
      <p:ext uri="{BB962C8B-B14F-4D97-AF65-F5344CB8AC3E}">
        <p14:creationId xmlns:p14="http://schemas.microsoft.com/office/powerpoint/2010/main" val="2866602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40620-8485-4E4F-A230-AB4651ED1418}"/>
              </a:ext>
            </a:extLst>
          </p:cNvPr>
          <p:cNvSpPr>
            <a:spLocks noGrp="1"/>
          </p:cNvSpPr>
          <p:nvPr>
            <p:ph type="title"/>
          </p:nvPr>
        </p:nvSpPr>
        <p:spPr>
          <a:xfrm>
            <a:off x="487680" y="2681103"/>
            <a:ext cx="3840480" cy="1317873"/>
          </a:xfrm>
          <a:noFill/>
          <a:ln>
            <a:solidFill>
              <a:schemeClr val="bg1"/>
            </a:solidFill>
          </a:ln>
        </p:spPr>
        <p:txBody>
          <a:bodyPr wrap="square">
            <a:normAutofit/>
          </a:bodyPr>
          <a:lstStyle/>
          <a:p>
            <a:r>
              <a:rPr lang="en-US" dirty="0">
                <a:solidFill>
                  <a:schemeClr val="bg1"/>
                </a:solidFill>
              </a:rPr>
              <a:t>On writing well</a:t>
            </a:r>
          </a:p>
        </p:txBody>
      </p:sp>
      <p:sp>
        <p:nvSpPr>
          <p:cNvPr id="3" name="TextBox 2">
            <a:extLst>
              <a:ext uri="{FF2B5EF4-FFF2-40B4-BE49-F238E27FC236}">
                <a16:creationId xmlns:a16="http://schemas.microsoft.com/office/drawing/2014/main" id="{02451A9F-CC0D-47D9-88C8-09562D78A77C}"/>
              </a:ext>
            </a:extLst>
          </p:cNvPr>
          <p:cNvSpPr txBox="1"/>
          <p:nvPr/>
        </p:nvSpPr>
        <p:spPr>
          <a:xfrm>
            <a:off x="4901184" y="1414272"/>
            <a:ext cx="7181088" cy="2800767"/>
          </a:xfrm>
          <a:prstGeom prst="rect">
            <a:avLst/>
          </a:prstGeom>
          <a:noFill/>
        </p:spPr>
        <p:txBody>
          <a:bodyPr wrap="square" rtlCol="0">
            <a:spAutoFit/>
          </a:bodyPr>
          <a:lstStyle/>
          <a:p>
            <a:pPr algn="ctr"/>
            <a:r>
              <a:rPr lang="en-US" sz="4400" dirty="0"/>
              <a:t>The boy was big.</a:t>
            </a:r>
          </a:p>
          <a:p>
            <a:pPr algn="ctr"/>
            <a:r>
              <a:rPr lang="en-US" sz="4400" dirty="0"/>
              <a:t>The ball was round and white.</a:t>
            </a:r>
          </a:p>
          <a:p>
            <a:pPr algn="ctr"/>
            <a:r>
              <a:rPr lang="en-US" sz="4400" dirty="0"/>
              <a:t>The ball was hit by the boy.</a:t>
            </a:r>
          </a:p>
          <a:p>
            <a:pPr algn="ctr"/>
            <a:r>
              <a:rPr lang="en-US" sz="4400" dirty="0"/>
              <a:t>The ball went a long way.</a:t>
            </a:r>
          </a:p>
        </p:txBody>
      </p:sp>
      <p:sp>
        <p:nvSpPr>
          <p:cNvPr id="4" name="TextBox 3">
            <a:extLst>
              <a:ext uri="{FF2B5EF4-FFF2-40B4-BE49-F238E27FC236}">
                <a16:creationId xmlns:a16="http://schemas.microsoft.com/office/drawing/2014/main" id="{CD108D13-A777-4CE8-8813-9C08ADD38001}"/>
              </a:ext>
            </a:extLst>
          </p:cNvPr>
          <p:cNvSpPr txBox="1"/>
          <p:nvPr/>
        </p:nvSpPr>
        <p:spPr>
          <a:xfrm>
            <a:off x="7400544" y="4754880"/>
            <a:ext cx="1915909" cy="830997"/>
          </a:xfrm>
          <a:prstGeom prst="rect">
            <a:avLst/>
          </a:prstGeom>
          <a:noFill/>
        </p:spPr>
        <p:txBody>
          <a:bodyPr wrap="none" rtlCol="0">
            <a:spAutoFit/>
          </a:bodyPr>
          <a:lstStyle/>
          <a:p>
            <a:r>
              <a:rPr lang="en-US" sz="4800" i="1" spc="-300" dirty="0">
                <a:latin typeface="Agency FB" panose="020B0503020202020204" pitchFamily="34" charset="0"/>
              </a:rPr>
              <a:t>CONDENSE</a:t>
            </a:r>
          </a:p>
        </p:txBody>
      </p:sp>
    </p:spTree>
    <p:extLst>
      <p:ext uri="{BB962C8B-B14F-4D97-AF65-F5344CB8AC3E}">
        <p14:creationId xmlns:p14="http://schemas.microsoft.com/office/powerpoint/2010/main" val="138217916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451F4C-A3A1-4FF3-AEA5-AE3EFF175B02}">
  <ds:schemaRefs>
    <ds:schemaRef ds:uri="http://schemas.microsoft.com/sharepoint/v3/contenttype/forms"/>
  </ds:schemaRefs>
</ds:datastoreItem>
</file>

<file path=customXml/itemProps2.xml><?xml version="1.0" encoding="utf-8"?>
<ds:datastoreItem xmlns:ds="http://schemas.openxmlformats.org/officeDocument/2006/customXml" ds:itemID="{48775A23-75CA-4614-9647-C9B2CE742CA2}">
  <ds:schemaRefs>
    <ds:schemaRef ds:uri="71af3243-3dd4-4a8d-8c0d-dd76da1f02a5"/>
    <ds:schemaRef ds:uri="http://www.w3.org/XML/1998/namespace"/>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16c05727-aa75-4e4a-9b5f-8a80a1165891"/>
    <ds:schemaRef ds:uri="http://purl.org/dc/dcmitype/"/>
  </ds:schemaRefs>
</ds:datastoreItem>
</file>

<file path=customXml/itemProps3.xml><?xml version="1.0" encoding="utf-8"?>
<ds:datastoreItem xmlns:ds="http://schemas.openxmlformats.org/officeDocument/2006/customXml" ds:itemID="{F009F5EF-575C-40E7-A9C5-EC1F2A5548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Parcel design</Template>
  <TotalTime>0</TotalTime>
  <Words>2195</Words>
  <Application>Microsoft Office PowerPoint</Application>
  <PresentationFormat>Widescreen</PresentationFormat>
  <Paragraphs>235</Paragraphs>
  <Slides>36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36</vt:i4>
      </vt:variant>
    </vt:vector>
  </HeadingPairs>
  <TitlesOfParts>
    <vt:vector size="47" baseType="lpstr">
      <vt:lpstr>Agency FB</vt:lpstr>
      <vt:lpstr>Arial</vt:lpstr>
      <vt:lpstr>Arial Black</vt:lpstr>
      <vt:lpstr>Baskerville Old Face</vt:lpstr>
      <vt:lpstr>Calibri</vt:lpstr>
      <vt:lpstr>Elephant</vt:lpstr>
      <vt:lpstr>Gill Sans MT</vt:lpstr>
      <vt:lpstr>Goudy Old Style</vt:lpstr>
      <vt:lpstr>Monotype Corsiva</vt:lpstr>
      <vt:lpstr>Rockwell Extra Bold</vt:lpstr>
      <vt:lpstr>Parcel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lpstr>On writing well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2019-10-02T13:20:11Z</dcterms:created>
  <dcterms:modified xsi:type="dcterms:W3CDTF">2019-11-07T19:52:09Z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